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2" r:id="rId2"/>
    <p:sldId id="263" r:id="rId3"/>
    <p:sldId id="264" r:id="rId4"/>
    <p:sldId id="266" r:id="rId5"/>
    <p:sldId id="267" r:id="rId6"/>
    <p:sldId id="268" r:id="rId7"/>
    <p:sldId id="269" r:id="rId8"/>
    <p:sldId id="270" r:id="rId9"/>
    <p:sldId id="271" r:id="rId10"/>
    <p:sldId id="257" r:id="rId11"/>
    <p:sldId id="258" r:id="rId12"/>
    <p:sldId id="259" r:id="rId13"/>
    <p:sldId id="260" r:id="rId14"/>
    <p:sldId id="26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ursework\CIS565\Final%20Project\Final%20Presentation\data.od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ursework\CIS565\Final%20Project\Final%20Presentation\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Sheet3!$A$2</c:f>
              <c:strCache>
                <c:ptCount val="1"/>
                <c:pt idx="0">
                  <c:v>copyLocalToGlobal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Sheet3!$B$1:$C$1</c:f>
              <c:strCache>
                <c:ptCount val="2"/>
                <c:pt idx="0">
                  <c:v>CPU (ms)</c:v>
                </c:pt>
                <c:pt idx="1">
                  <c:v>GPU (ms)</c:v>
                </c:pt>
              </c:strCache>
            </c:strRef>
          </c:cat>
          <c:val>
            <c:numRef>
              <c:f>Sheet3!$B$2:$C$2</c:f>
              <c:numCache>
                <c:formatCode>General</c:formatCode>
                <c:ptCount val="2"/>
                <c:pt idx="0">
                  <c:v>7.96</c:v>
                </c:pt>
                <c:pt idx="1">
                  <c:v>2.34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79-429C-832A-E3E9DF7EAA2B}"/>
            </c:ext>
          </c:extLst>
        </c:ser>
        <c:ser>
          <c:idx val="1"/>
          <c:order val="1"/>
          <c:tx>
            <c:strRef>
              <c:f>Sheet3!$A$3</c:f>
              <c:strCache>
                <c:ptCount val="1"/>
                <c:pt idx="0">
                  <c:v>convertToCartesian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Sheet3!$B$1:$C$1</c:f>
              <c:strCache>
                <c:ptCount val="2"/>
                <c:pt idx="0">
                  <c:v>CPU (ms)</c:v>
                </c:pt>
                <c:pt idx="1">
                  <c:v>GPU (ms)</c:v>
                </c:pt>
              </c:strCache>
            </c:strRef>
          </c:cat>
          <c:val>
            <c:numRef>
              <c:f>Sheet3!$B$3:$C$3</c:f>
              <c:numCache>
                <c:formatCode>General</c:formatCode>
                <c:ptCount val="2"/>
                <c:pt idx="0">
                  <c:v>4.2000000000000003E-2</c:v>
                </c:pt>
                <c:pt idx="1">
                  <c:v>7.0000000000000001E-3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79-429C-832A-E3E9DF7EAA2B}"/>
            </c:ext>
          </c:extLst>
        </c:ser>
        <c:ser>
          <c:idx val="2"/>
          <c:order val="2"/>
          <c:tx>
            <c:strRef>
              <c:f>Sheet3!$A$4</c:f>
              <c:strCache>
                <c:ptCount val="1"/>
                <c:pt idx="0">
                  <c:v>convertToCells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Sheet3!$B$1:$C$1</c:f>
              <c:strCache>
                <c:ptCount val="2"/>
                <c:pt idx="0">
                  <c:v>CPU (ms)</c:v>
                </c:pt>
                <c:pt idx="1">
                  <c:v>GPU (ms)</c:v>
                </c:pt>
              </c:strCache>
            </c:strRef>
          </c:cat>
          <c:val>
            <c:numRef>
              <c:f>Sheet3!$B$4:$C$4</c:f>
              <c:numCache>
                <c:formatCode>General</c:formatCode>
                <c:ptCount val="2"/>
                <c:pt idx="0">
                  <c:v>1.4E-2</c:v>
                </c:pt>
                <c:pt idx="1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C79-429C-832A-E3E9DF7EAA2B}"/>
            </c:ext>
          </c:extLst>
        </c:ser>
        <c:ser>
          <c:idx val="3"/>
          <c:order val="3"/>
          <c:tx>
            <c:strRef>
              <c:f>Sheet3!$A$5</c:f>
              <c:strCache>
                <c:ptCount val="1"/>
                <c:pt idx="0">
                  <c:v>createLmap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Sheet3!$B$1:$C$1</c:f>
              <c:strCache>
                <c:ptCount val="2"/>
                <c:pt idx="0">
                  <c:v>CPU (ms)</c:v>
                </c:pt>
                <c:pt idx="1">
                  <c:v>GPU (ms)</c:v>
                </c:pt>
              </c:strCache>
            </c:strRef>
          </c:cat>
          <c:val>
            <c:numRef>
              <c:f>Sheet3!$B$5:$C$5</c:f>
              <c:numCache>
                <c:formatCode>General</c:formatCode>
                <c:ptCount val="2"/>
                <c:pt idx="0">
                  <c:v>0.378</c:v>
                </c:pt>
                <c:pt idx="1">
                  <c:v>0.128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79-429C-832A-E3E9DF7EAA2B}"/>
            </c:ext>
          </c:extLst>
        </c:ser>
        <c:ser>
          <c:idx val="4"/>
          <c:order val="4"/>
          <c:tx>
            <c:strRef>
              <c:f>Sheet3!$A$6</c:f>
              <c:strCache>
                <c:ptCount val="1"/>
                <c:pt idx="0">
                  <c:v>generateParticles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Sheet3!$B$1:$C$1</c:f>
              <c:strCache>
                <c:ptCount val="2"/>
                <c:pt idx="0">
                  <c:v>CPU (ms)</c:v>
                </c:pt>
                <c:pt idx="1">
                  <c:v>GPU (ms)</c:v>
                </c:pt>
              </c:strCache>
            </c:strRef>
          </c:cat>
          <c:val>
            <c:numRef>
              <c:f>Sheet3!$B$6:$C$6</c:f>
              <c:numCache>
                <c:formatCode>General</c:formatCode>
                <c:ptCount val="2"/>
                <c:pt idx="0">
                  <c:v>50.31</c:v>
                </c:pt>
                <c:pt idx="1">
                  <c:v>12.743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79-429C-832A-E3E9DF7EAA2B}"/>
            </c:ext>
          </c:extLst>
        </c:ser>
        <c:ser>
          <c:idx val="5"/>
          <c:order val="5"/>
          <c:tx>
            <c:strRef>
              <c:f>Sheet3!$A$7</c:f>
              <c:strCache>
                <c:ptCount val="1"/>
                <c:pt idx="0">
                  <c:v>mapCorrelation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strRef>
              <c:f>Sheet3!$B$1:$C$1</c:f>
              <c:strCache>
                <c:ptCount val="2"/>
                <c:pt idx="0">
                  <c:v>CPU (ms)</c:v>
                </c:pt>
                <c:pt idx="1">
                  <c:v>GPU (ms)</c:v>
                </c:pt>
              </c:strCache>
            </c:strRef>
          </c:cat>
          <c:val>
            <c:numRef>
              <c:f>Sheet3!$B$7:$C$7</c:f>
              <c:numCache>
                <c:formatCode>General</c:formatCode>
                <c:ptCount val="2"/>
                <c:pt idx="0">
                  <c:v>11.154999999999999</c:v>
                </c:pt>
                <c:pt idx="1">
                  <c:v>2.2429999999999999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79-429C-832A-E3E9DF7EAA2B}"/>
            </c:ext>
          </c:extLst>
        </c:ser>
        <c:ser>
          <c:idx val="6"/>
          <c:order val="6"/>
          <c:tx>
            <c:strRef>
              <c:f>Sheet3!$A$8</c:f>
              <c:strCache>
                <c:ptCount val="1"/>
                <c:pt idx="0">
                  <c:v>calculateCDF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Sheet3!$B$1:$C$1</c:f>
              <c:strCache>
                <c:ptCount val="2"/>
                <c:pt idx="0">
                  <c:v>CPU (ms)</c:v>
                </c:pt>
                <c:pt idx="1">
                  <c:v>GPU (ms)</c:v>
                </c:pt>
              </c:strCache>
            </c:strRef>
          </c:cat>
          <c:val>
            <c:numRef>
              <c:f>Sheet3!$B$8:$C$8</c:f>
              <c:numCache>
                <c:formatCode>General</c:formatCode>
                <c:ptCount val="2"/>
                <c:pt idx="0">
                  <c:v>3.0000000000000001E-3</c:v>
                </c:pt>
                <c:pt idx="1">
                  <c:v>0.24099999999999999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C79-429C-832A-E3E9DF7EAA2B}"/>
            </c:ext>
          </c:extLst>
        </c:ser>
        <c:ser>
          <c:idx val="7"/>
          <c:order val="7"/>
          <c:tx>
            <c:strRef>
              <c:f>Sheet3!$A$9</c:f>
              <c:strCache>
                <c:ptCount val="1"/>
                <c:pt idx="0">
                  <c:v>resampleParticles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Sheet3!$B$1:$C$1</c:f>
              <c:strCache>
                <c:ptCount val="2"/>
                <c:pt idx="0">
                  <c:v>CPU (ms)</c:v>
                </c:pt>
                <c:pt idx="1">
                  <c:v>GPU (ms)</c:v>
                </c:pt>
              </c:strCache>
            </c:strRef>
          </c:cat>
          <c:val>
            <c:numRef>
              <c:f>Sheet3!$B$9:$C$9</c:f>
              <c:numCache>
                <c:formatCode>General</c:formatCode>
                <c:ptCount val="2"/>
                <c:pt idx="0">
                  <c:v>0.29499999999999998</c:v>
                </c:pt>
                <c:pt idx="1">
                  <c:v>9.8000000000000004E-2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C79-429C-832A-E3E9DF7EAA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gapDepth val="95"/>
        <c:shape val="box"/>
        <c:axId val="399989800"/>
        <c:axId val="399987832"/>
        <c:axId val="0"/>
      </c:bar3DChart>
      <c:catAx>
        <c:axId val="3999898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87832"/>
        <c:crosses val="autoZero"/>
        <c:auto val="1"/>
        <c:lblAlgn val="ctr"/>
        <c:lblOffset val="100"/>
        <c:noMultiLvlLbl val="0"/>
      </c:catAx>
      <c:valAx>
        <c:axId val="399987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9898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Sheet2!$A$6</c:f>
              <c:strCache>
                <c:ptCount val="1"/>
                <c:pt idx="0">
                  <c:v>CPU</c:v>
                </c:pt>
              </c:strCache>
            </c:strRef>
          </c:tx>
          <c:spPr>
            <a:ln w="571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57150">
                <a:solidFill>
                  <a:schemeClr val="accent1"/>
                </a:solidFill>
              </a:ln>
              <a:effectLst/>
            </c:spPr>
          </c:marker>
          <c:cat>
            <c:numRef>
              <c:f>Sheet2!$B$5:$G$5</c:f>
              <c:numCache>
                <c:formatCode>General</c:formatCode>
                <c:ptCount val="6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  <c:pt idx="3">
                  <c:v>2000</c:v>
                </c:pt>
                <c:pt idx="4">
                  <c:v>5000</c:v>
                </c:pt>
                <c:pt idx="5">
                  <c:v>7000</c:v>
                </c:pt>
              </c:numCache>
            </c:numRef>
          </c:cat>
          <c:val>
            <c:numRef>
              <c:f>Sheet2!$B$6:$G$6</c:f>
              <c:numCache>
                <c:formatCode>General</c:formatCode>
                <c:ptCount val="6"/>
                <c:pt idx="0">
                  <c:v>33.334000000000003</c:v>
                </c:pt>
                <c:pt idx="1">
                  <c:v>68.173000000000002</c:v>
                </c:pt>
                <c:pt idx="2">
                  <c:v>125.33499999999999</c:v>
                </c:pt>
                <c:pt idx="3">
                  <c:v>245.33799999999999</c:v>
                </c:pt>
                <c:pt idx="4">
                  <c:v>589.79700000000003</c:v>
                </c:pt>
                <c:pt idx="5">
                  <c:v>818.82600000000002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B0-4681-A0CA-A2F745FE0569}"/>
            </c:ext>
          </c:extLst>
        </c:ser>
        <c:ser>
          <c:idx val="1"/>
          <c:order val="1"/>
          <c:tx>
            <c:strRef>
              <c:f>Sheet2!$A$7</c:f>
              <c:strCache>
                <c:ptCount val="1"/>
                <c:pt idx="0">
                  <c:v>GPU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57150">
                <a:solidFill>
                  <a:schemeClr val="accent2"/>
                </a:solidFill>
              </a:ln>
              <a:effectLst/>
            </c:spPr>
          </c:marker>
          <c:cat>
            <c:numRef>
              <c:f>Sheet2!$B$5:$G$5</c:f>
              <c:numCache>
                <c:formatCode>General</c:formatCode>
                <c:ptCount val="6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  <c:pt idx="3">
                  <c:v>2000</c:v>
                </c:pt>
                <c:pt idx="4">
                  <c:v>5000</c:v>
                </c:pt>
                <c:pt idx="5">
                  <c:v>7000</c:v>
                </c:pt>
              </c:numCache>
            </c:numRef>
          </c:cat>
          <c:val>
            <c:numRef>
              <c:f>Sheet2!$B$7:$G$7</c:f>
              <c:numCache>
                <c:formatCode>General</c:formatCode>
                <c:ptCount val="6"/>
                <c:pt idx="0">
                  <c:v>28.030999999999999</c:v>
                </c:pt>
                <c:pt idx="1">
                  <c:v>28.532</c:v>
                </c:pt>
                <c:pt idx="2">
                  <c:v>32.871000000000002</c:v>
                </c:pt>
                <c:pt idx="3">
                  <c:v>35.218000000000004</c:v>
                </c:pt>
                <c:pt idx="4">
                  <c:v>49.142000000000003</c:v>
                </c:pt>
                <c:pt idx="5">
                  <c:v>72.141999999999996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B0-4681-A0CA-A2F745FE0569}"/>
            </c:ext>
          </c:extLst>
        </c:ser>
        <c:ser>
          <c:idx val="2"/>
          <c:order val="2"/>
          <c:tx>
            <c:strRef>
              <c:f>Sheet2!$A$8</c:f>
              <c:strCache>
                <c:ptCount val="1"/>
                <c:pt idx="0">
                  <c:v>GPU(zero copy)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57150">
                <a:solidFill>
                  <a:schemeClr val="accent3"/>
                </a:solidFill>
              </a:ln>
              <a:effectLst/>
            </c:spPr>
          </c:marker>
          <c:cat>
            <c:numRef>
              <c:f>Sheet2!$B$5:$G$5</c:f>
              <c:numCache>
                <c:formatCode>General</c:formatCode>
                <c:ptCount val="6"/>
                <c:pt idx="0">
                  <c:v>100</c:v>
                </c:pt>
                <c:pt idx="1">
                  <c:v>500</c:v>
                </c:pt>
                <c:pt idx="2">
                  <c:v>1000</c:v>
                </c:pt>
                <c:pt idx="3">
                  <c:v>2000</c:v>
                </c:pt>
                <c:pt idx="4">
                  <c:v>5000</c:v>
                </c:pt>
                <c:pt idx="5">
                  <c:v>7000</c:v>
                </c:pt>
              </c:numCache>
            </c:numRef>
          </c:cat>
          <c:val>
            <c:numRef>
              <c:f>Sheet2!$B$8:$G$8</c:f>
              <c:numCache>
                <c:formatCode>General</c:formatCode>
                <c:ptCount val="6"/>
                <c:pt idx="0">
                  <c:v>27.42</c:v>
                </c:pt>
                <c:pt idx="1">
                  <c:v>28.312000000000001</c:v>
                </c:pt>
                <c:pt idx="2">
                  <c:v>32.423000000000002</c:v>
                </c:pt>
                <c:pt idx="3">
                  <c:v>34.375999999999998</c:v>
                </c:pt>
                <c:pt idx="4">
                  <c:v>48.423000000000002</c:v>
                </c:pt>
                <c:pt idx="5">
                  <c:v>70.423000000000002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9B0-4681-A0CA-A2F745FE05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9693248"/>
        <c:axId val="395272224"/>
      </c:lineChart>
      <c:catAx>
        <c:axId val="399693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 of Particles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5272224"/>
        <c:crosses val="autoZero"/>
        <c:auto val="1"/>
        <c:lblAlgn val="ctr"/>
        <c:lblOffset val="100"/>
        <c:noMultiLvlLbl val="0"/>
      </c:catAx>
      <c:valAx>
        <c:axId val="395272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Execution Time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969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D1C32D-EEE5-4FD3-BD85-9851DEF226C0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92AB6-1042-4E5C-AC1F-1FFEB7DE3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4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740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2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421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82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4709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78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2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22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91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7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82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3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6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36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D2084-D04C-46F1-A1AC-9341CE039A0A}" type="datetimeFigureOut">
              <a:rPr lang="en-US" smtClean="0"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EADBC-3287-4010-872D-17B0C144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9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9251" y="1882216"/>
            <a:ext cx="8265017" cy="2387600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Exo" panose="02000503000000000000" pitchFamily="50" charset="0"/>
              </a:rPr>
              <a:t>GPU accelerated Localization and Mapping</a:t>
            </a:r>
            <a:br>
              <a:rPr lang="en-IN" dirty="0">
                <a:latin typeface="Exo" panose="02000503000000000000" pitchFamily="50" charset="0"/>
              </a:rPr>
            </a:br>
            <a:r>
              <a:rPr lang="en-IN" dirty="0">
                <a:latin typeface="Exo" panose="02000503000000000000" pitchFamily="50" charset="0"/>
              </a:rPr>
              <a:t>(SLAM)</a:t>
            </a:r>
            <a:endParaRPr lang="en-US" dirty="0">
              <a:latin typeface="Exo" panose="02000503000000000000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757" y="4980078"/>
            <a:ext cx="6858000" cy="1655762"/>
          </a:xfrm>
        </p:spPr>
        <p:txBody>
          <a:bodyPr/>
          <a:lstStyle/>
          <a:p>
            <a:r>
              <a:rPr lang="en-IN" dirty="0"/>
              <a:t>Nischal K 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4170607" y="3"/>
            <a:ext cx="3902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kern="0" dirty="0">
                <a:solidFill>
                  <a:sysClr val="windowText" lastClr="000000"/>
                </a:solidFill>
              </a:rPr>
              <a:t>University of Pennsylvania</a:t>
            </a:r>
          </a:p>
          <a:p>
            <a:pPr algn="ctr"/>
            <a:r>
              <a:rPr lang="en-IN" kern="0" dirty="0">
                <a:solidFill>
                  <a:sysClr val="windowText" lastClr="000000"/>
                </a:solidFill>
              </a:rPr>
              <a:t>CIS 565 – Final Project</a:t>
            </a:r>
          </a:p>
          <a:p>
            <a:pPr algn="ctr"/>
            <a:r>
              <a:rPr lang="en-IN" sz="2400" kern="0" dirty="0">
                <a:solidFill>
                  <a:sysClr val="windowText" lastClr="000000"/>
                </a:solidFill>
              </a:rPr>
              <a:t>Final Project Presentation</a:t>
            </a:r>
            <a:endParaRPr lang="en-US" sz="2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29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942"/>
            <a:ext cx="10515600" cy="897005"/>
          </a:xfrm>
        </p:spPr>
        <p:txBody>
          <a:bodyPr/>
          <a:lstStyle/>
          <a:p>
            <a:r>
              <a:rPr lang="en-IN" dirty="0"/>
              <a:t>Operation on CPU vs GPU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604269"/>
              </p:ext>
            </p:extLst>
          </p:nvPr>
        </p:nvGraphicFramePr>
        <p:xfrm>
          <a:off x="193183" y="1068948"/>
          <a:ext cx="11487955" cy="5789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89868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IN" dirty="0"/>
              <a:t>Execution Time vs Particles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990457"/>
              </p:ext>
            </p:extLst>
          </p:nvPr>
        </p:nvGraphicFramePr>
        <p:xfrm>
          <a:off x="244698" y="1184856"/>
          <a:ext cx="11732653" cy="5499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916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5857" y="0"/>
            <a:ext cx="78867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Performance Comparison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3180" y="966645"/>
            <a:ext cx="3868340" cy="469609"/>
          </a:xfrm>
        </p:spPr>
        <p:txBody>
          <a:bodyPr/>
          <a:lstStyle/>
          <a:p>
            <a:pPr algn="ctr"/>
            <a:r>
              <a:rPr lang="en-IN" dirty="0"/>
              <a:t>With </a:t>
            </a:r>
            <a:r>
              <a:rPr lang="en-IN" dirty="0" err="1"/>
              <a:t>cudaMemCpy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2998" y="972754"/>
            <a:ext cx="3887391" cy="469609"/>
          </a:xfrm>
        </p:spPr>
        <p:txBody>
          <a:bodyPr/>
          <a:lstStyle/>
          <a:p>
            <a:pPr algn="ctr"/>
            <a:r>
              <a:rPr lang="en-IN" dirty="0"/>
              <a:t>Zero copy access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4"/>
          <a:stretch/>
        </p:blipFill>
        <p:spPr>
          <a:xfrm>
            <a:off x="1275008" y="1455173"/>
            <a:ext cx="4850055" cy="4920664"/>
          </a:xfr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1765865" y="6304634"/>
            <a:ext cx="3868340" cy="469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/>
              <a:t>Update Rate: 25.231 Hz </a:t>
            </a:r>
            <a:endParaRPr lang="en-US" dirty="0"/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6754074" y="6304634"/>
            <a:ext cx="3887391" cy="469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dirty="0"/>
              <a:t>Update Rate:  26.012 Hz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1456"/>
          <a:stretch/>
        </p:blipFill>
        <p:spPr>
          <a:xfrm>
            <a:off x="6190920" y="1442294"/>
            <a:ext cx="5013700" cy="493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0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88" y="1536344"/>
            <a:ext cx="4445000" cy="254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1636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Operating Frequency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948558" y="1681365"/>
            <a:ext cx="3868340" cy="456730"/>
          </a:xfrm>
        </p:spPr>
        <p:txBody>
          <a:bodyPr/>
          <a:lstStyle/>
          <a:p>
            <a:pPr algn="ctr"/>
            <a:r>
              <a:rPr lang="en-IN" dirty="0"/>
              <a:t>CPU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48558" y="2138094"/>
            <a:ext cx="3868340" cy="385858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2320500 kHz</a:t>
            </a:r>
          </a:p>
          <a:p>
            <a:pPr marL="0" indent="0" algn="ctr">
              <a:buNone/>
            </a:pPr>
            <a:r>
              <a:rPr lang="en-US" sz="2000" dirty="0"/>
              <a:t>2014500 kHz</a:t>
            </a:r>
          </a:p>
          <a:p>
            <a:pPr marL="0" indent="0" algn="ctr">
              <a:buNone/>
            </a:pPr>
            <a:r>
              <a:rPr lang="en-US" sz="2000" dirty="0"/>
              <a:t>1734000 kHz</a:t>
            </a:r>
          </a:p>
          <a:p>
            <a:pPr marL="0" indent="0" algn="ctr">
              <a:buNone/>
            </a:pPr>
            <a:r>
              <a:rPr lang="en-US" sz="2000" dirty="0"/>
              <a:t>1428000 kHz</a:t>
            </a:r>
          </a:p>
          <a:p>
            <a:pPr marL="0" indent="0" algn="ctr">
              <a:buNone/>
            </a:pPr>
            <a:r>
              <a:rPr lang="en-US" sz="2000" dirty="0"/>
              <a:t>1122000 kHz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8033466" y="1662524"/>
            <a:ext cx="3887391" cy="456730"/>
          </a:xfrm>
        </p:spPr>
        <p:txBody>
          <a:bodyPr/>
          <a:lstStyle/>
          <a:p>
            <a:pPr algn="ctr"/>
            <a:r>
              <a:rPr lang="en-IN" dirty="0"/>
              <a:t>GPU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8033466" y="2119253"/>
            <a:ext cx="3887391" cy="3858587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852000 kHz</a:t>
            </a:r>
          </a:p>
          <a:p>
            <a:pPr marL="0" indent="0" algn="ctr">
              <a:buNone/>
            </a:pPr>
            <a:r>
              <a:rPr lang="en-US" sz="2000" dirty="0"/>
              <a:t>708000 kHz</a:t>
            </a:r>
          </a:p>
          <a:p>
            <a:pPr marL="0" indent="0" algn="ctr">
              <a:buNone/>
            </a:pPr>
            <a:r>
              <a:rPr lang="en-US" sz="2000" dirty="0"/>
              <a:t>612000 kHz</a:t>
            </a:r>
          </a:p>
          <a:p>
            <a:pPr marL="0" indent="0" algn="ctr">
              <a:buNone/>
            </a:pPr>
            <a:r>
              <a:rPr lang="en-US" sz="2000" dirty="0"/>
              <a:t>396000 kHz</a:t>
            </a:r>
          </a:p>
          <a:p>
            <a:pPr marL="0" indent="0" algn="ctr">
              <a:buNone/>
            </a:pPr>
            <a:r>
              <a:rPr lang="en-US" sz="2000" dirty="0"/>
              <a:t>180000 kHz</a:t>
            </a:r>
          </a:p>
          <a:p>
            <a:pPr algn="ctr"/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4104797" y="4427636"/>
            <a:ext cx="7677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Three kernels evaluated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200" dirty="0"/>
              <a:t>Particle generation and scan orientation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200" dirty="0"/>
              <a:t>Calculation of Correlation Scores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3200" dirty="0"/>
              <a:t>Copy of Local Map to Global Map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151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9582"/>
            <a:ext cx="6183611" cy="4539413"/>
          </a:xfrm>
        </p:spPr>
      </p:pic>
      <p:sp>
        <p:nvSpPr>
          <p:cNvPr id="11" name="Title 1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064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Operating Frequency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pic>
        <p:nvPicPr>
          <p:cNvPr id="1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350" y="1579583"/>
            <a:ext cx="6406650" cy="4731065"/>
          </a:xfrm>
        </p:spPr>
      </p:pic>
    </p:spTree>
    <p:extLst>
      <p:ext uri="{BB962C8B-B14F-4D97-AF65-F5344CB8AC3E}">
        <p14:creationId xmlns:p14="http://schemas.microsoft.com/office/powerpoint/2010/main" val="17506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-141667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Limitation – High Particle Count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pic>
        <p:nvPicPr>
          <p:cNvPr id="7" name="cpu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13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639" y="949157"/>
            <a:ext cx="10509161" cy="5908843"/>
          </a:xfrm>
        </p:spPr>
      </p:pic>
    </p:spTree>
    <p:extLst>
      <p:ext uri="{BB962C8B-B14F-4D97-AF65-F5344CB8AC3E}">
        <p14:creationId xmlns:p14="http://schemas.microsoft.com/office/powerpoint/2010/main" val="210316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/>
          <a:srcRect l="40982" t="11405" r="19797" b="31841"/>
          <a:stretch/>
        </p:blipFill>
        <p:spPr>
          <a:xfrm>
            <a:off x="0" y="0"/>
            <a:ext cx="4739424" cy="6858000"/>
          </a:xfrm>
          <a:prstGeom prst="rect">
            <a:avLst/>
          </a:prstGeom>
          <a:effectLst/>
        </p:spPr>
      </p:pic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SLAM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IN" sz="3200" dirty="0"/>
              <a:t>SLAM – Simultaneous localization and Mapping</a:t>
            </a:r>
          </a:p>
          <a:p>
            <a:endParaRPr lang="en-IN" sz="3200" dirty="0"/>
          </a:p>
          <a:p>
            <a:r>
              <a:rPr lang="en-IN" sz="3200" dirty="0"/>
              <a:t>Solve two problems at once</a:t>
            </a:r>
          </a:p>
          <a:p>
            <a:pPr lvl="1"/>
            <a:r>
              <a:rPr lang="en-IN" dirty="0"/>
              <a:t>Find out where you are in the current map</a:t>
            </a:r>
          </a:p>
          <a:p>
            <a:pPr lvl="1"/>
            <a:r>
              <a:rPr lang="en-IN" dirty="0"/>
              <a:t>Update the map with what new information you know about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5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838" y="5029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accent5">
                    <a:lumMod val="75000"/>
                  </a:schemeClr>
                </a:solidFill>
                <a:latin typeface="Exo" panose="02000503000000000000" pitchFamily="50" charset="0"/>
              </a:rPr>
              <a:t>Data Source - LiDAR 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Exo" panose="02000503000000000000" pitchFamily="50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99743" y="1027906"/>
            <a:ext cx="8917696" cy="5282375"/>
            <a:chOff x="782100" y="1929794"/>
            <a:chExt cx="7904701" cy="4682330"/>
          </a:xfrm>
        </p:grpSpPr>
        <p:sp>
          <p:nvSpPr>
            <p:cNvPr id="5" name="Oval 4"/>
            <p:cNvSpPr/>
            <p:nvPr/>
          </p:nvSpPr>
          <p:spPr>
            <a:xfrm>
              <a:off x="4312645" y="4803359"/>
              <a:ext cx="480348" cy="509286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>
              <a:stCxn id="5" idx="2"/>
            </p:cNvCxnSpPr>
            <p:nvPr/>
          </p:nvCxnSpPr>
          <p:spPr>
            <a:xfrm flipH="1">
              <a:off x="1828802" y="5058002"/>
              <a:ext cx="2483845" cy="1108882"/>
            </a:xfrm>
            <a:prstGeom prst="line">
              <a:avLst/>
            </a:prstGeom>
            <a:ln>
              <a:solidFill>
                <a:srgbClr val="FF0000">
                  <a:alpha val="71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4552821" y="1998921"/>
              <a:ext cx="19181" cy="2804438"/>
            </a:xfrm>
            <a:prstGeom prst="line">
              <a:avLst/>
            </a:prstGeom>
            <a:ln>
              <a:solidFill>
                <a:srgbClr val="FF0000">
                  <a:alpha val="71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stCxn id="5" idx="6"/>
            </p:cNvCxnSpPr>
            <p:nvPr/>
          </p:nvCxnSpPr>
          <p:spPr>
            <a:xfrm>
              <a:off x="4792993" y="5058002"/>
              <a:ext cx="2798654" cy="1108882"/>
            </a:xfrm>
            <a:prstGeom prst="line">
              <a:avLst/>
            </a:prstGeom>
            <a:ln>
              <a:solidFill>
                <a:srgbClr val="FF0000">
                  <a:alpha val="71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Arc 8"/>
            <p:cNvSpPr/>
            <p:nvPr/>
          </p:nvSpPr>
          <p:spPr>
            <a:xfrm rot="18992142">
              <a:off x="3594190" y="4267906"/>
              <a:ext cx="1964278" cy="1974022"/>
            </a:xfrm>
            <a:prstGeom prst="arc">
              <a:avLst>
                <a:gd name="adj1" fmla="val 13015201"/>
                <a:gd name="adj2" fmla="val 3068903"/>
              </a:avLst>
            </a:prstGeom>
            <a:ln>
              <a:solidFill>
                <a:schemeClr val="tx1"/>
              </a:solidFill>
              <a:prstDash val="dash"/>
              <a:head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2100" y="4666316"/>
              <a:ext cx="29664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270 </a:t>
              </a:r>
              <a:r>
                <a:rPr lang="en-US"/>
                <a:t>degrees horizontal </a:t>
              </a:r>
              <a:r>
                <a:rPr lang="en-US" dirty="0"/>
                <a:t>field of view</a:t>
              </a:r>
            </a:p>
          </p:txBody>
        </p:sp>
        <p:cxnSp>
          <p:nvCxnSpPr>
            <p:cNvPr id="11" name="Straight Connector 10"/>
            <p:cNvCxnSpPr>
              <a:stCxn id="5" idx="0"/>
            </p:cNvCxnSpPr>
            <p:nvPr/>
          </p:nvCxnSpPr>
          <p:spPr>
            <a:xfrm flipV="1">
              <a:off x="4552821" y="2073349"/>
              <a:ext cx="453899" cy="2730010"/>
            </a:xfrm>
            <a:prstGeom prst="line">
              <a:avLst/>
            </a:prstGeom>
            <a:ln>
              <a:solidFill>
                <a:srgbClr val="FF0000">
                  <a:alpha val="71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7591647" y="6037564"/>
              <a:ext cx="819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0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36479" y="5704333"/>
              <a:ext cx="12164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Step 1079</a:t>
              </a:r>
              <a:endParaRPr lang="en-US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4802363" y="5060476"/>
              <a:ext cx="2906242" cy="791980"/>
            </a:xfrm>
            <a:prstGeom prst="line">
              <a:avLst/>
            </a:prstGeom>
            <a:ln>
              <a:solidFill>
                <a:srgbClr val="FF0000">
                  <a:alpha val="71000"/>
                </a:srgb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717975" y="5667790"/>
              <a:ext cx="819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06718" y="1929794"/>
              <a:ext cx="8198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k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93809" y="1955885"/>
              <a:ext cx="1072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Step k+1</a:t>
              </a:r>
              <a:endParaRPr lang="en-US" dirty="0"/>
            </a:p>
          </p:txBody>
        </p:sp>
        <p:sp>
          <p:nvSpPr>
            <p:cNvPr id="18" name="Arc 17"/>
            <p:cNvSpPr/>
            <p:nvPr/>
          </p:nvSpPr>
          <p:spPr>
            <a:xfrm rot="19918126">
              <a:off x="4278008" y="2806559"/>
              <a:ext cx="625237" cy="596438"/>
            </a:xfrm>
            <a:prstGeom prst="arc">
              <a:avLst>
                <a:gd name="adj1" fmla="val 17602244"/>
                <a:gd name="adj2" fmla="val 0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4742123" y="2790731"/>
              <a:ext cx="637953" cy="233249"/>
            </a:xfrm>
            <a:custGeom>
              <a:avLst/>
              <a:gdLst>
                <a:gd name="connsiteX0" fmla="*/ 0 w 637953"/>
                <a:gd name="connsiteY0" fmla="*/ 26899 h 233249"/>
                <a:gd name="connsiteX1" fmla="*/ 372139 w 637953"/>
                <a:gd name="connsiteY1" fmla="*/ 16266 h 233249"/>
                <a:gd name="connsiteX2" fmla="*/ 372139 w 637953"/>
                <a:gd name="connsiteY2" fmla="*/ 218285 h 233249"/>
                <a:gd name="connsiteX3" fmla="*/ 637953 w 637953"/>
                <a:gd name="connsiteY3" fmla="*/ 218285 h 23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7953" h="233249">
                  <a:moveTo>
                    <a:pt x="0" y="26899"/>
                  </a:moveTo>
                  <a:cubicBezTo>
                    <a:pt x="155058" y="5633"/>
                    <a:pt x="310116" y="-15632"/>
                    <a:pt x="372139" y="16266"/>
                  </a:cubicBezTo>
                  <a:cubicBezTo>
                    <a:pt x="434162" y="48164"/>
                    <a:pt x="327837" y="184615"/>
                    <a:pt x="372139" y="218285"/>
                  </a:cubicBezTo>
                  <a:cubicBezTo>
                    <a:pt x="416441" y="251955"/>
                    <a:pt x="637953" y="218285"/>
                    <a:pt x="637953" y="218285"/>
                  </a:cubicBezTo>
                </a:path>
              </a:pathLst>
            </a:custGeom>
            <a:no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88322" y="2796771"/>
              <a:ext cx="3298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Angular resolution 0.25 degrees</a:t>
              </a:r>
              <a:endParaRPr lang="en-US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3869640" y="5413934"/>
              <a:ext cx="718271" cy="324558"/>
            </a:xfrm>
            <a:prstGeom prst="line">
              <a:avLst/>
            </a:prstGeom>
            <a:ln>
              <a:solidFill>
                <a:schemeClr val="tx1">
                  <a:alpha val="71000"/>
                </a:schemeClr>
              </a:solidFill>
              <a:headEnd type="arrow" w="med" len="lg"/>
              <a:tailEnd type="non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968547" y="6232865"/>
              <a:ext cx="878347" cy="379259"/>
            </a:xfrm>
            <a:prstGeom prst="line">
              <a:avLst/>
            </a:prstGeom>
            <a:ln>
              <a:solidFill>
                <a:schemeClr val="tx1">
                  <a:alpha val="71000"/>
                </a:schemeClr>
              </a:solidFill>
              <a:headEnd type="arrow" w="med" len="lg"/>
              <a:tailEnd type="none" w="med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19966057">
              <a:off x="2947537" y="5647852"/>
              <a:ext cx="8198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Range</a:t>
              </a:r>
            </a:p>
            <a:p>
              <a:pPr algn="ctr"/>
              <a:r>
                <a:rPr lang="en-US" dirty="0"/>
                <a:t>10m</a:t>
              </a:r>
            </a:p>
          </p:txBody>
        </p:sp>
      </p:grpSp>
      <p:pic>
        <p:nvPicPr>
          <p:cNvPr id="44" name="Picture 43" descr="lidar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3119" y="1733059"/>
            <a:ext cx="1315246" cy="175193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24375" y="3501622"/>
            <a:ext cx="2275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Hokuyo UST-10LX</a:t>
            </a:r>
          </a:p>
        </p:txBody>
      </p:sp>
    </p:spTree>
    <p:extLst>
      <p:ext uri="{BB962C8B-B14F-4D97-AF65-F5344CB8AC3E}">
        <p14:creationId xmlns:p14="http://schemas.microsoft.com/office/powerpoint/2010/main" val="1102416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962508" y="-5976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" sz="4400" dirty="0">
                <a:solidFill>
                  <a:srgbClr val="000080"/>
                </a:solidFill>
                <a:latin typeface="Exo"/>
                <a:ea typeface="Exo"/>
                <a:cs typeface="Exo"/>
                <a:sym typeface="Exo"/>
              </a:rPr>
              <a:t>Scan 1</a:t>
            </a:r>
          </a:p>
        </p:txBody>
      </p:sp>
      <p:grpSp>
        <p:nvGrpSpPr>
          <p:cNvPr id="155" name="Shape 155"/>
          <p:cNvGrpSpPr/>
          <p:nvPr/>
        </p:nvGrpSpPr>
        <p:grpSpPr>
          <a:xfrm>
            <a:off x="2270972" y="3759061"/>
            <a:ext cx="1373389" cy="1316207"/>
            <a:chOff x="3316458" y="4937271"/>
            <a:chExt cx="1373389" cy="1316207"/>
          </a:xfrm>
        </p:grpSpPr>
        <p:cxnSp>
          <p:nvCxnSpPr>
            <p:cNvPr id="156" name="Shape 156"/>
            <p:cNvCxnSpPr/>
            <p:nvPr/>
          </p:nvCxnSpPr>
          <p:spPr>
            <a:xfrm rot="10800000">
              <a:off x="3668573" y="5088991"/>
              <a:ext cx="0" cy="7527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57" name="Shape 157"/>
            <p:cNvSpPr txBox="1"/>
            <p:nvPr/>
          </p:nvSpPr>
          <p:spPr>
            <a:xfrm>
              <a:off x="4183748" y="5791778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3316458" y="4937271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x</a:t>
              </a:r>
            </a:p>
          </p:txBody>
        </p:sp>
      </p:grpSp>
      <p:sp>
        <p:nvSpPr>
          <p:cNvPr id="159" name="Shape 159"/>
          <p:cNvSpPr txBox="1"/>
          <p:nvPr/>
        </p:nvSpPr>
        <p:spPr>
          <a:xfrm>
            <a:off x="1842611" y="5261673"/>
            <a:ext cx="1576799" cy="5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World reference </a:t>
            </a:r>
          </a:p>
          <a:p>
            <a:pPr>
              <a:buSzPct val="25000"/>
            </a:pPr>
            <a:r>
              <a:rPr lang="en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</a:p>
        </p:txBody>
      </p:sp>
      <p:sp>
        <p:nvSpPr>
          <p:cNvPr id="160" name="Shape 160"/>
          <p:cNvSpPr/>
          <p:nvPr/>
        </p:nvSpPr>
        <p:spPr>
          <a:xfrm>
            <a:off x="7380594" y="5550082"/>
            <a:ext cx="4400100" cy="453000"/>
          </a:xfrm>
          <a:prstGeom prst="rect">
            <a:avLst/>
          </a:pr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cxnSp>
        <p:nvCxnSpPr>
          <p:cNvPr id="165" name="Shape 165"/>
          <p:cNvCxnSpPr/>
          <p:nvPr/>
        </p:nvCxnSpPr>
        <p:spPr>
          <a:xfrm rot="10800000">
            <a:off x="2000721" y="4655445"/>
            <a:ext cx="638100" cy="0"/>
          </a:xfrm>
          <a:prstGeom prst="straightConnector1">
            <a:avLst/>
          </a:prstGeom>
          <a:noFill/>
          <a:ln w="19050" cap="flat" cmpd="sng">
            <a:solidFill>
              <a:srgbClr val="76923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9" name="Shape 169"/>
          <p:cNvSpPr txBox="1"/>
          <p:nvPr/>
        </p:nvSpPr>
        <p:spPr>
          <a:xfrm>
            <a:off x="1842621" y="4513045"/>
            <a:ext cx="478500" cy="68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y</a:t>
            </a:r>
          </a:p>
        </p:txBody>
      </p:sp>
      <p:sp>
        <p:nvSpPr>
          <p:cNvPr id="173" name="Shape 173"/>
          <p:cNvSpPr/>
          <p:nvPr/>
        </p:nvSpPr>
        <p:spPr>
          <a:xfrm>
            <a:off x="2846696" y="3742107"/>
            <a:ext cx="8592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58FD-135B-DD4F-8D1E-F2B3C494B35F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03617" y="746974"/>
            <a:ext cx="4547382" cy="5482856"/>
            <a:chOff x="3477295" y="862885"/>
            <a:chExt cx="3856226" cy="4758111"/>
          </a:xfrm>
        </p:grpSpPr>
        <p:grpSp>
          <p:nvGrpSpPr>
            <p:cNvPr id="4" name="Group 3"/>
            <p:cNvGrpSpPr/>
            <p:nvPr/>
          </p:nvGrpSpPr>
          <p:grpSpPr>
            <a:xfrm>
              <a:off x="3755935" y="1260677"/>
              <a:ext cx="3577586" cy="4360319"/>
              <a:chOff x="3755935" y="1260677"/>
              <a:chExt cx="3577586" cy="4360319"/>
            </a:xfrm>
          </p:grpSpPr>
          <p:sp>
            <p:nvSpPr>
              <p:cNvPr id="149" name="Shape 149"/>
              <p:cNvSpPr/>
              <p:nvPr/>
            </p:nvSpPr>
            <p:spPr>
              <a:xfrm>
                <a:off x="4041106" y="1260677"/>
                <a:ext cx="631500" cy="41394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cubicBezTo>
                      <a:pt x="118978" y="6354"/>
                      <a:pt x="91562" y="14051"/>
                      <a:pt x="90541" y="20405"/>
                    </a:cubicBezTo>
                    <a:cubicBezTo>
                      <a:pt x="91274" y="24991"/>
                      <a:pt x="107403" y="30248"/>
                      <a:pt x="108137" y="34834"/>
                    </a:cubicBezTo>
                    <a:cubicBezTo>
                      <a:pt x="107403" y="38972"/>
                      <a:pt x="75877" y="43446"/>
                      <a:pt x="75144" y="47584"/>
                    </a:cubicBezTo>
                    <a:cubicBezTo>
                      <a:pt x="75144" y="50380"/>
                      <a:pt x="90541" y="55861"/>
                      <a:pt x="90541" y="58657"/>
                    </a:cubicBezTo>
                    <a:cubicBezTo>
                      <a:pt x="91274" y="59887"/>
                      <a:pt x="65613" y="61789"/>
                      <a:pt x="66346" y="63019"/>
                    </a:cubicBezTo>
                    <a:cubicBezTo>
                      <a:pt x="67079" y="65256"/>
                      <a:pt x="83209" y="70513"/>
                      <a:pt x="83942" y="72750"/>
                    </a:cubicBezTo>
                    <a:cubicBezTo>
                      <a:pt x="86875" y="75322"/>
                      <a:pt x="50216" y="78901"/>
                      <a:pt x="53149" y="81474"/>
                    </a:cubicBezTo>
                    <a:cubicBezTo>
                      <a:pt x="54615" y="83039"/>
                      <a:pt x="80276" y="84270"/>
                      <a:pt x="81742" y="85836"/>
                    </a:cubicBezTo>
                    <a:cubicBezTo>
                      <a:pt x="83942" y="87961"/>
                      <a:pt x="55348" y="90421"/>
                      <a:pt x="57548" y="92546"/>
                    </a:cubicBez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4">
                  <a:alphaModFix/>
                </a:blip>
                <a:tile tx="0" ty="0" sx="100000" sy="100000" flip="none" algn="tl"/>
              </a:blip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4316321" y="2573541"/>
                <a:ext cx="270300" cy="22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0"/>
                    </a:moveTo>
                    <a:lnTo>
                      <a:pt x="55031" y="12786"/>
                    </a:lnTo>
                    <a:cubicBezTo>
                      <a:pt x="41496" y="15409"/>
                      <a:pt x="36082" y="12704"/>
                      <a:pt x="38789" y="15737"/>
                    </a:cubicBezTo>
                    <a:cubicBezTo>
                      <a:pt x="41496" y="18770"/>
                      <a:pt x="62475" y="27049"/>
                      <a:pt x="71273" y="30983"/>
                    </a:cubicBezTo>
                    <a:cubicBezTo>
                      <a:pt x="80071" y="34918"/>
                      <a:pt x="98343" y="36967"/>
                      <a:pt x="91576" y="39344"/>
                    </a:cubicBezTo>
                    <a:cubicBezTo>
                      <a:pt x="84808" y="41721"/>
                      <a:pt x="42173" y="43524"/>
                      <a:pt x="30668" y="45245"/>
                    </a:cubicBezTo>
                    <a:cubicBezTo>
                      <a:pt x="19163" y="46967"/>
                      <a:pt x="14426" y="46229"/>
                      <a:pt x="22547" y="49672"/>
                    </a:cubicBezTo>
                    <a:cubicBezTo>
                      <a:pt x="30668" y="53114"/>
                      <a:pt x="79394" y="61557"/>
                      <a:pt x="79394" y="65901"/>
                    </a:cubicBezTo>
                    <a:cubicBezTo>
                      <a:pt x="79394" y="70245"/>
                      <a:pt x="35405" y="73032"/>
                      <a:pt x="22547" y="75737"/>
                    </a:cubicBezTo>
                    <a:cubicBezTo>
                      <a:pt x="9689" y="78442"/>
                      <a:pt x="-5876" y="80245"/>
                      <a:pt x="2244" y="82131"/>
                    </a:cubicBezTo>
                    <a:cubicBezTo>
                      <a:pt x="10365" y="84016"/>
                      <a:pt x="67889" y="84344"/>
                      <a:pt x="71273" y="87049"/>
                    </a:cubicBezTo>
                    <a:cubicBezTo>
                      <a:pt x="74657" y="89754"/>
                      <a:pt x="33375" y="95327"/>
                      <a:pt x="22547" y="98360"/>
                    </a:cubicBezTo>
                    <a:cubicBezTo>
                      <a:pt x="11719" y="101393"/>
                      <a:pt x="-462" y="101639"/>
                      <a:pt x="6305" y="105245"/>
                    </a:cubicBezTo>
                    <a:cubicBezTo>
                      <a:pt x="13072" y="108852"/>
                      <a:pt x="63152" y="120000"/>
                      <a:pt x="63152" y="120000"/>
                    </a:cubicBezTo>
                  </a:path>
                </a:pathLst>
              </a:custGeom>
              <a:noFill/>
              <a:ln w="50800" cap="flat" cmpd="sng">
                <a:solidFill>
                  <a:srgbClr val="FF0000"/>
                </a:solidFill>
                <a:prstDash val="dot"/>
                <a:round/>
                <a:headEnd type="none" w="med" len="med"/>
                <a:tailEnd type="none" w="med" len="med"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51" name="Shape 151"/>
              <p:cNvPicPr preferRelativeResize="0"/>
              <p:nvPr/>
            </p:nvPicPr>
            <p:blipFill rotWithShape="1">
              <a:blip r:embed="rId5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5134004" y="4446946"/>
                <a:ext cx="1381200" cy="96690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52" name="Shape 152"/>
              <p:cNvCxnSpPr/>
              <p:nvPr/>
            </p:nvCxnSpPr>
            <p:spPr>
              <a:xfrm>
                <a:off x="4599885" y="2483214"/>
                <a:ext cx="1261200" cy="25209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stealth" w="lg" len="lg"/>
                <a:tailEnd type="none" w="med" len="med"/>
              </a:ln>
            </p:spPr>
          </p:cxnSp>
          <p:cxnSp>
            <p:nvCxnSpPr>
              <p:cNvPr id="153" name="Shape 153"/>
              <p:cNvCxnSpPr/>
              <p:nvPr/>
            </p:nvCxnSpPr>
            <p:spPr>
              <a:xfrm>
                <a:off x="4446315" y="4880078"/>
                <a:ext cx="1425000" cy="1158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stealth" w="lg" len="lg"/>
                <a:tailEnd type="none" w="med" len="med"/>
              </a:ln>
            </p:spPr>
          </p:cxnSp>
          <p:sp>
            <p:nvSpPr>
              <p:cNvPr id="161" name="Shape 161"/>
              <p:cNvSpPr txBox="1"/>
              <p:nvPr/>
            </p:nvSpPr>
            <p:spPr>
              <a:xfrm>
                <a:off x="6014721" y="3606661"/>
                <a:ext cx="13188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t" anchorCtr="0">
                <a:noAutofit/>
              </a:bodyPr>
              <a:lstStyle/>
              <a:p>
                <a:pPr>
                  <a:buSzPct val="25000"/>
                </a:pPr>
                <a:r>
                  <a:rPr lang="en">
                    <a:solidFill>
                      <a:srgbClr val="E36C0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Car reference </a:t>
                </a:r>
              </a:p>
              <a:p>
                <a:pPr>
                  <a:buSzPct val="25000"/>
                </a:pPr>
                <a:r>
                  <a:rPr lang="en">
                    <a:solidFill>
                      <a:srgbClr val="E36C0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frame</a:t>
                </a:r>
              </a:p>
            </p:txBody>
          </p:sp>
          <p:sp>
            <p:nvSpPr>
              <p:cNvPr id="164" name="Shape 164"/>
              <p:cNvSpPr/>
              <p:nvPr/>
            </p:nvSpPr>
            <p:spPr>
              <a:xfrm>
                <a:off x="4993285" y="3015021"/>
                <a:ext cx="396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>
                  <a:buSzPct val="25000"/>
                </a:pPr>
                <a:r>
                  <a:rPr lang="en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r>
                  <a:rPr lang="en" baseline="-25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</a:p>
            </p:txBody>
          </p:sp>
          <p:grpSp>
            <p:nvGrpSpPr>
              <p:cNvPr id="174" name="Shape 174"/>
              <p:cNvGrpSpPr/>
              <p:nvPr/>
            </p:nvGrpSpPr>
            <p:grpSpPr>
              <a:xfrm flipH="1">
                <a:off x="5105542" y="4014824"/>
                <a:ext cx="793200" cy="994800"/>
                <a:chOff x="3643673" y="4846892"/>
                <a:chExt cx="793200" cy="994800"/>
              </a:xfrm>
            </p:grpSpPr>
            <p:cxnSp>
              <p:nvCxnSpPr>
                <p:cNvPr id="175" name="Shape 175"/>
                <p:cNvCxnSpPr/>
                <p:nvPr/>
              </p:nvCxnSpPr>
              <p:spPr>
                <a:xfrm rot="10800000">
                  <a:off x="3643673" y="4846892"/>
                  <a:ext cx="24900" cy="99480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E36C09"/>
                  </a:solidFill>
                  <a:prstDash val="solid"/>
                  <a:round/>
                  <a:headEnd type="none" w="med" len="med"/>
                  <a:tailEnd type="stealth" w="lg" len="lg"/>
                </a:ln>
              </p:spPr>
            </p:cxnSp>
            <p:cxnSp>
              <p:nvCxnSpPr>
                <p:cNvPr id="176" name="Shape 176"/>
                <p:cNvCxnSpPr/>
                <p:nvPr/>
              </p:nvCxnSpPr>
              <p:spPr>
                <a:xfrm>
                  <a:off x="3668573" y="5841691"/>
                  <a:ext cx="768300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E36C09"/>
                  </a:solidFill>
                  <a:prstDash val="solid"/>
                  <a:round/>
                  <a:headEnd type="none" w="med" len="med"/>
                  <a:tailEnd type="stealth" w="lg" len="lg"/>
                </a:ln>
              </p:spPr>
            </p:cxnSp>
          </p:grpSp>
          <p:sp>
            <p:nvSpPr>
              <p:cNvPr id="177" name="Shape 177"/>
              <p:cNvSpPr txBox="1"/>
              <p:nvPr/>
            </p:nvSpPr>
            <p:spPr>
              <a:xfrm>
                <a:off x="4904347" y="4789198"/>
                <a:ext cx="574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>
                  <a:buSzPct val="25000"/>
                </a:pPr>
                <a:r>
                  <a:rPr lang="en">
                    <a:solidFill>
                      <a:srgbClr val="E36C0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y</a:t>
                </a:r>
              </a:p>
            </p:txBody>
          </p:sp>
          <p:sp>
            <p:nvSpPr>
              <p:cNvPr id="178" name="Shape 178"/>
              <p:cNvSpPr txBox="1"/>
              <p:nvPr/>
            </p:nvSpPr>
            <p:spPr>
              <a:xfrm>
                <a:off x="5744643" y="3699065"/>
                <a:ext cx="6771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>
                  <a:buSzPct val="25000"/>
                </a:pPr>
                <a:r>
                  <a:rPr lang="en">
                    <a:solidFill>
                      <a:srgbClr val="E36C09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</a:p>
            </p:txBody>
          </p:sp>
          <p:sp>
            <p:nvSpPr>
              <p:cNvPr id="34" name="Shape 190"/>
              <p:cNvSpPr/>
              <p:nvPr/>
            </p:nvSpPr>
            <p:spPr>
              <a:xfrm>
                <a:off x="3755935" y="4925364"/>
                <a:ext cx="1016400" cy="5502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algn="ctr"/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3477295" y="862885"/>
              <a:ext cx="1256403" cy="16203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0647711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962508" y="-5976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" sz="4400" dirty="0">
                <a:solidFill>
                  <a:srgbClr val="000080"/>
                </a:solidFill>
                <a:latin typeface="Exo"/>
                <a:ea typeface="Exo"/>
                <a:cs typeface="Exo"/>
                <a:sym typeface="Exo"/>
              </a:rPr>
              <a:t>Scan 2</a:t>
            </a:r>
          </a:p>
        </p:txBody>
      </p:sp>
      <p:grpSp>
        <p:nvGrpSpPr>
          <p:cNvPr id="155" name="Shape 155"/>
          <p:cNvGrpSpPr/>
          <p:nvPr/>
        </p:nvGrpSpPr>
        <p:grpSpPr>
          <a:xfrm>
            <a:off x="2270972" y="3759061"/>
            <a:ext cx="1373389" cy="1316207"/>
            <a:chOff x="3316458" y="4937271"/>
            <a:chExt cx="1373389" cy="1316207"/>
          </a:xfrm>
        </p:grpSpPr>
        <p:cxnSp>
          <p:nvCxnSpPr>
            <p:cNvPr id="156" name="Shape 156"/>
            <p:cNvCxnSpPr/>
            <p:nvPr/>
          </p:nvCxnSpPr>
          <p:spPr>
            <a:xfrm rot="10800000">
              <a:off x="3668573" y="5088991"/>
              <a:ext cx="0" cy="7527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57" name="Shape 157"/>
            <p:cNvSpPr txBox="1"/>
            <p:nvPr/>
          </p:nvSpPr>
          <p:spPr>
            <a:xfrm>
              <a:off x="4183748" y="5791778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3316458" y="4937271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x</a:t>
              </a:r>
            </a:p>
          </p:txBody>
        </p:sp>
      </p:grpSp>
      <p:sp>
        <p:nvSpPr>
          <p:cNvPr id="159" name="Shape 159"/>
          <p:cNvSpPr txBox="1"/>
          <p:nvPr/>
        </p:nvSpPr>
        <p:spPr>
          <a:xfrm>
            <a:off x="1842611" y="5261673"/>
            <a:ext cx="1576799" cy="5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World reference </a:t>
            </a:r>
          </a:p>
          <a:p>
            <a:pPr>
              <a:buSzPct val="25000"/>
            </a:pPr>
            <a:r>
              <a:rPr lang="en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</a:p>
        </p:txBody>
      </p:sp>
      <p:sp>
        <p:nvSpPr>
          <p:cNvPr id="160" name="Shape 160"/>
          <p:cNvSpPr/>
          <p:nvPr/>
        </p:nvSpPr>
        <p:spPr>
          <a:xfrm>
            <a:off x="7380594" y="5550082"/>
            <a:ext cx="4400100" cy="453000"/>
          </a:xfrm>
          <a:prstGeom prst="rect">
            <a:avLst/>
          </a:pr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cxnSp>
        <p:nvCxnSpPr>
          <p:cNvPr id="165" name="Shape 165"/>
          <p:cNvCxnSpPr/>
          <p:nvPr/>
        </p:nvCxnSpPr>
        <p:spPr>
          <a:xfrm rot="10800000">
            <a:off x="2000721" y="4655445"/>
            <a:ext cx="638100" cy="0"/>
          </a:xfrm>
          <a:prstGeom prst="straightConnector1">
            <a:avLst/>
          </a:prstGeom>
          <a:noFill/>
          <a:ln w="19050" cap="flat" cmpd="sng">
            <a:solidFill>
              <a:srgbClr val="76923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9" name="Shape 169"/>
          <p:cNvSpPr txBox="1"/>
          <p:nvPr/>
        </p:nvSpPr>
        <p:spPr>
          <a:xfrm>
            <a:off x="1842621" y="4513045"/>
            <a:ext cx="478500" cy="68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y</a:t>
            </a:r>
          </a:p>
        </p:txBody>
      </p:sp>
      <p:sp>
        <p:nvSpPr>
          <p:cNvPr id="173" name="Shape 173"/>
          <p:cNvSpPr/>
          <p:nvPr/>
        </p:nvSpPr>
        <p:spPr>
          <a:xfrm>
            <a:off x="2846696" y="3742107"/>
            <a:ext cx="8592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58FD-135B-DD4F-8D1E-F2B3C494B35F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803618" y="746974"/>
            <a:ext cx="1527151" cy="5315272"/>
            <a:chOff x="3803618" y="746974"/>
            <a:chExt cx="1527151" cy="5315272"/>
          </a:xfrm>
        </p:grpSpPr>
        <p:sp>
          <p:nvSpPr>
            <p:cNvPr id="149" name="Shape 149"/>
            <p:cNvSpPr/>
            <p:nvPr/>
          </p:nvSpPr>
          <p:spPr>
            <a:xfrm>
              <a:off x="4468481" y="1205357"/>
              <a:ext cx="744684" cy="47699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cubicBezTo>
                    <a:pt x="118978" y="6354"/>
                    <a:pt x="91562" y="14051"/>
                    <a:pt x="90541" y="20405"/>
                  </a:cubicBezTo>
                  <a:cubicBezTo>
                    <a:pt x="91274" y="24991"/>
                    <a:pt x="107403" y="30248"/>
                    <a:pt x="108137" y="34834"/>
                  </a:cubicBezTo>
                  <a:cubicBezTo>
                    <a:pt x="107403" y="38972"/>
                    <a:pt x="75877" y="43446"/>
                    <a:pt x="75144" y="47584"/>
                  </a:cubicBezTo>
                  <a:cubicBezTo>
                    <a:pt x="75144" y="50380"/>
                    <a:pt x="90541" y="55861"/>
                    <a:pt x="90541" y="58657"/>
                  </a:cubicBezTo>
                  <a:cubicBezTo>
                    <a:pt x="91274" y="59887"/>
                    <a:pt x="65613" y="61789"/>
                    <a:pt x="66346" y="63019"/>
                  </a:cubicBezTo>
                  <a:cubicBezTo>
                    <a:pt x="67079" y="65256"/>
                    <a:pt x="83209" y="70513"/>
                    <a:pt x="83942" y="72750"/>
                  </a:cubicBezTo>
                  <a:cubicBezTo>
                    <a:pt x="86875" y="75322"/>
                    <a:pt x="50216" y="78901"/>
                    <a:pt x="53149" y="81474"/>
                  </a:cubicBezTo>
                  <a:cubicBezTo>
                    <a:pt x="54615" y="83039"/>
                    <a:pt x="80276" y="84270"/>
                    <a:pt x="81742" y="85836"/>
                  </a:cubicBezTo>
                  <a:cubicBezTo>
                    <a:pt x="83942" y="87961"/>
                    <a:pt x="55348" y="90421"/>
                    <a:pt x="57548" y="92546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4793023" y="2718193"/>
              <a:ext cx="318746" cy="25709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55031" y="12786"/>
                  </a:lnTo>
                  <a:cubicBezTo>
                    <a:pt x="41496" y="15409"/>
                    <a:pt x="36082" y="12704"/>
                    <a:pt x="38789" y="15737"/>
                  </a:cubicBezTo>
                  <a:cubicBezTo>
                    <a:pt x="41496" y="18770"/>
                    <a:pt x="62475" y="27049"/>
                    <a:pt x="71273" y="30983"/>
                  </a:cubicBezTo>
                  <a:cubicBezTo>
                    <a:pt x="80071" y="34918"/>
                    <a:pt x="98343" y="36967"/>
                    <a:pt x="91576" y="39344"/>
                  </a:cubicBezTo>
                  <a:cubicBezTo>
                    <a:pt x="84808" y="41721"/>
                    <a:pt x="42173" y="43524"/>
                    <a:pt x="30668" y="45245"/>
                  </a:cubicBezTo>
                  <a:cubicBezTo>
                    <a:pt x="19163" y="46967"/>
                    <a:pt x="14426" y="46229"/>
                    <a:pt x="22547" y="49672"/>
                  </a:cubicBezTo>
                  <a:cubicBezTo>
                    <a:pt x="30668" y="53114"/>
                    <a:pt x="79394" y="61557"/>
                    <a:pt x="79394" y="65901"/>
                  </a:cubicBezTo>
                  <a:cubicBezTo>
                    <a:pt x="79394" y="70245"/>
                    <a:pt x="35405" y="73032"/>
                    <a:pt x="22547" y="75737"/>
                  </a:cubicBezTo>
                  <a:cubicBezTo>
                    <a:pt x="9689" y="78442"/>
                    <a:pt x="-5876" y="80245"/>
                    <a:pt x="2244" y="82131"/>
                  </a:cubicBezTo>
                  <a:cubicBezTo>
                    <a:pt x="10365" y="84016"/>
                    <a:pt x="67889" y="84344"/>
                    <a:pt x="71273" y="87049"/>
                  </a:cubicBezTo>
                  <a:cubicBezTo>
                    <a:pt x="74657" y="89754"/>
                    <a:pt x="33375" y="95327"/>
                    <a:pt x="22547" y="98360"/>
                  </a:cubicBezTo>
                  <a:cubicBezTo>
                    <a:pt x="11719" y="101393"/>
                    <a:pt x="-462" y="101639"/>
                    <a:pt x="6305" y="105245"/>
                  </a:cubicBezTo>
                  <a:cubicBezTo>
                    <a:pt x="13072" y="108852"/>
                    <a:pt x="63152" y="120000"/>
                    <a:pt x="63152" y="120000"/>
                  </a:cubicBezTo>
                </a:path>
              </a:pathLst>
            </a:custGeom>
            <a:noFill/>
            <a:ln w="5080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90"/>
            <p:cNvSpPr/>
            <p:nvPr/>
          </p:nvSpPr>
          <p:spPr>
            <a:xfrm>
              <a:off x="4132198" y="5428241"/>
              <a:ext cx="1198571" cy="6340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803618" y="746974"/>
              <a:ext cx="1481590" cy="18671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Shape 265"/>
          <p:cNvGrpSpPr/>
          <p:nvPr/>
        </p:nvGrpSpPr>
        <p:grpSpPr>
          <a:xfrm rot="20375881">
            <a:off x="6062446" y="726742"/>
            <a:ext cx="2874086" cy="3114369"/>
            <a:chOff x="5523785" y="1477574"/>
            <a:chExt cx="2412228" cy="2662889"/>
          </a:xfrm>
        </p:grpSpPr>
        <p:pic>
          <p:nvPicPr>
            <p:cNvPr id="30" name="Shape 266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761963" y="2966413"/>
              <a:ext cx="1381200" cy="966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" name="Shape 267"/>
            <p:cNvCxnSpPr/>
            <p:nvPr/>
          </p:nvCxnSpPr>
          <p:spPr>
            <a:xfrm>
              <a:off x="6146135" y="1477574"/>
              <a:ext cx="1284300" cy="203760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stealth" w="lg" len="lg"/>
              <a:tailEnd type="none" w="med" len="med"/>
            </a:ln>
          </p:spPr>
        </p:cxnSp>
        <p:cxnSp>
          <p:nvCxnSpPr>
            <p:cNvPr id="32" name="Shape 268"/>
            <p:cNvCxnSpPr/>
            <p:nvPr/>
          </p:nvCxnSpPr>
          <p:spPr>
            <a:xfrm>
              <a:off x="5879939" y="3229336"/>
              <a:ext cx="1560000" cy="29250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stealth" w="lg" len="lg"/>
              <a:tailEnd type="none" w="med" len="med"/>
            </a:ln>
          </p:spPr>
        </p:cxnSp>
        <p:sp>
          <p:nvSpPr>
            <p:cNvPr id="33" name="Shape 269"/>
            <p:cNvSpPr/>
            <p:nvPr/>
          </p:nvSpPr>
          <p:spPr>
            <a:xfrm>
              <a:off x="5523785" y="1477574"/>
              <a:ext cx="611400" cy="177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cubicBezTo>
                    <a:pt x="119468" y="2907"/>
                    <a:pt x="48507" y="25405"/>
                    <a:pt x="47976" y="28312"/>
                  </a:cubicBezTo>
                  <a:cubicBezTo>
                    <a:pt x="50248" y="34843"/>
                    <a:pt x="34344" y="41373"/>
                    <a:pt x="36616" y="47903"/>
                  </a:cubicBezTo>
                  <a:cubicBezTo>
                    <a:pt x="38451" y="53194"/>
                    <a:pt x="55958" y="51828"/>
                    <a:pt x="65803" y="53787"/>
                  </a:cubicBezTo>
                  <a:cubicBezTo>
                    <a:pt x="105183" y="53395"/>
                    <a:pt x="97900" y="54892"/>
                    <a:pt x="95686" y="59658"/>
                  </a:cubicBezTo>
                  <a:cubicBezTo>
                    <a:pt x="95686" y="64621"/>
                    <a:pt x="66151" y="78204"/>
                    <a:pt x="66151" y="83167"/>
                  </a:cubicBezTo>
                  <a:cubicBezTo>
                    <a:pt x="60792" y="89241"/>
                    <a:pt x="81328" y="92446"/>
                    <a:pt x="83979" y="96887"/>
                  </a:cubicBezTo>
                  <a:cubicBezTo>
                    <a:pt x="86629" y="101327"/>
                    <a:pt x="83245" y="106438"/>
                    <a:pt x="82054" y="109811"/>
                  </a:cubicBezTo>
                  <a:lnTo>
                    <a:pt x="65473" y="120000"/>
                  </a:lnTo>
                  <a:lnTo>
                    <a:pt x="0" y="1194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tile tx="0" ty="0" sx="99997" sy="99997" flip="none" algn="tl"/>
            </a:blip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270"/>
            <p:cNvSpPr/>
            <p:nvPr/>
          </p:nvSpPr>
          <p:spPr>
            <a:xfrm>
              <a:off x="5710162" y="1480887"/>
              <a:ext cx="445500" cy="174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54" y="46"/>
                  </a:moveTo>
                  <a:cubicBezTo>
                    <a:pt x="120572" y="-86"/>
                    <a:pt x="123690" y="-218"/>
                    <a:pt x="108099" y="4018"/>
                  </a:cubicBezTo>
                  <a:cubicBezTo>
                    <a:pt x="92509" y="8254"/>
                    <a:pt x="41059" y="19641"/>
                    <a:pt x="23909" y="25466"/>
                  </a:cubicBezTo>
                  <a:cubicBezTo>
                    <a:pt x="6759" y="31292"/>
                    <a:pt x="8838" y="35264"/>
                    <a:pt x="5200" y="38971"/>
                  </a:cubicBezTo>
                  <a:cubicBezTo>
                    <a:pt x="1562" y="42678"/>
                    <a:pt x="-2594" y="44929"/>
                    <a:pt x="2082" y="47709"/>
                  </a:cubicBezTo>
                  <a:cubicBezTo>
                    <a:pt x="6759" y="50490"/>
                    <a:pt x="21311" y="54329"/>
                    <a:pt x="33264" y="55653"/>
                  </a:cubicBezTo>
                  <a:cubicBezTo>
                    <a:pt x="45216" y="56977"/>
                    <a:pt x="64965" y="54991"/>
                    <a:pt x="73799" y="55653"/>
                  </a:cubicBezTo>
                  <a:cubicBezTo>
                    <a:pt x="82634" y="56315"/>
                    <a:pt x="87311" y="57110"/>
                    <a:pt x="86272" y="59625"/>
                  </a:cubicBezTo>
                  <a:cubicBezTo>
                    <a:pt x="85233" y="62141"/>
                    <a:pt x="75878" y="67040"/>
                    <a:pt x="67563" y="70747"/>
                  </a:cubicBezTo>
                  <a:cubicBezTo>
                    <a:pt x="59248" y="74454"/>
                    <a:pt x="41579" y="78558"/>
                    <a:pt x="36382" y="81868"/>
                  </a:cubicBezTo>
                  <a:cubicBezTo>
                    <a:pt x="31185" y="85178"/>
                    <a:pt x="31704" y="87959"/>
                    <a:pt x="36382" y="90607"/>
                  </a:cubicBezTo>
                  <a:cubicBezTo>
                    <a:pt x="41059" y="93255"/>
                    <a:pt x="59768" y="94976"/>
                    <a:pt x="64445" y="97756"/>
                  </a:cubicBezTo>
                  <a:cubicBezTo>
                    <a:pt x="69122" y="100537"/>
                    <a:pt x="67563" y="103582"/>
                    <a:pt x="64445" y="107289"/>
                  </a:cubicBezTo>
                  <a:cubicBezTo>
                    <a:pt x="61327" y="110996"/>
                    <a:pt x="45736" y="120000"/>
                    <a:pt x="45736" y="120000"/>
                  </a:cubicBezTo>
                </a:path>
              </a:pathLst>
            </a:custGeom>
            <a:noFill/>
            <a:ln w="5080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578938"/>
      </p:ext>
    </p:extLst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962508" y="-5976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" sz="4400" dirty="0">
                <a:solidFill>
                  <a:srgbClr val="000080"/>
                </a:solidFill>
                <a:latin typeface="Exo"/>
                <a:ea typeface="Exo"/>
                <a:cs typeface="Exo"/>
                <a:sym typeface="Exo"/>
              </a:rPr>
              <a:t>Scan 2</a:t>
            </a:r>
          </a:p>
        </p:txBody>
      </p:sp>
      <p:grpSp>
        <p:nvGrpSpPr>
          <p:cNvPr id="155" name="Shape 155"/>
          <p:cNvGrpSpPr/>
          <p:nvPr/>
        </p:nvGrpSpPr>
        <p:grpSpPr>
          <a:xfrm>
            <a:off x="2270972" y="3759061"/>
            <a:ext cx="1373389" cy="1316207"/>
            <a:chOff x="3316458" y="4937271"/>
            <a:chExt cx="1373389" cy="1316207"/>
          </a:xfrm>
        </p:grpSpPr>
        <p:cxnSp>
          <p:nvCxnSpPr>
            <p:cNvPr id="156" name="Shape 156"/>
            <p:cNvCxnSpPr/>
            <p:nvPr/>
          </p:nvCxnSpPr>
          <p:spPr>
            <a:xfrm rot="10800000">
              <a:off x="3668573" y="5088991"/>
              <a:ext cx="0" cy="7527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57" name="Shape 157"/>
            <p:cNvSpPr txBox="1"/>
            <p:nvPr/>
          </p:nvSpPr>
          <p:spPr>
            <a:xfrm>
              <a:off x="4183748" y="5791778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3316458" y="4937271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x</a:t>
              </a:r>
            </a:p>
          </p:txBody>
        </p:sp>
      </p:grpSp>
      <p:sp>
        <p:nvSpPr>
          <p:cNvPr id="159" name="Shape 159"/>
          <p:cNvSpPr txBox="1"/>
          <p:nvPr/>
        </p:nvSpPr>
        <p:spPr>
          <a:xfrm>
            <a:off x="1842611" y="5261673"/>
            <a:ext cx="1576799" cy="5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World reference </a:t>
            </a:r>
          </a:p>
          <a:p>
            <a:pPr>
              <a:buSzPct val="25000"/>
            </a:pPr>
            <a:r>
              <a:rPr lang="en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</a:p>
        </p:txBody>
      </p:sp>
      <p:sp>
        <p:nvSpPr>
          <p:cNvPr id="160" name="Shape 160"/>
          <p:cNvSpPr/>
          <p:nvPr/>
        </p:nvSpPr>
        <p:spPr>
          <a:xfrm>
            <a:off x="7380594" y="5550082"/>
            <a:ext cx="4400100" cy="453000"/>
          </a:xfrm>
          <a:prstGeom prst="rect">
            <a:avLst/>
          </a:pr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cxnSp>
        <p:nvCxnSpPr>
          <p:cNvPr id="165" name="Shape 165"/>
          <p:cNvCxnSpPr/>
          <p:nvPr/>
        </p:nvCxnSpPr>
        <p:spPr>
          <a:xfrm rot="10800000">
            <a:off x="2000721" y="4655445"/>
            <a:ext cx="638100" cy="0"/>
          </a:xfrm>
          <a:prstGeom prst="straightConnector1">
            <a:avLst/>
          </a:prstGeom>
          <a:noFill/>
          <a:ln w="19050" cap="flat" cmpd="sng">
            <a:solidFill>
              <a:srgbClr val="76923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9" name="Shape 169"/>
          <p:cNvSpPr txBox="1"/>
          <p:nvPr/>
        </p:nvSpPr>
        <p:spPr>
          <a:xfrm>
            <a:off x="1842621" y="4513045"/>
            <a:ext cx="478500" cy="68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y</a:t>
            </a:r>
          </a:p>
        </p:txBody>
      </p:sp>
      <p:sp>
        <p:nvSpPr>
          <p:cNvPr id="173" name="Shape 173"/>
          <p:cNvSpPr/>
          <p:nvPr/>
        </p:nvSpPr>
        <p:spPr>
          <a:xfrm>
            <a:off x="2846696" y="3742107"/>
            <a:ext cx="8592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58FD-135B-DD4F-8D1E-F2B3C494B35F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803618" y="746974"/>
            <a:ext cx="1527151" cy="5315272"/>
            <a:chOff x="3803618" y="746974"/>
            <a:chExt cx="1527151" cy="5315272"/>
          </a:xfrm>
        </p:grpSpPr>
        <p:sp>
          <p:nvSpPr>
            <p:cNvPr id="149" name="Shape 149"/>
            <p:cNvSpPr/>
            <p:nvPr/>
          </p:nvSpPr>
          <p:spPr>
            <a:xfrm>
              <a:off x="4468481" y="1205357"/>
              <a:ext cx="744684" cy="47699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cubicBezTo>
                    <a:pt x="118978" y="6354"/>
                    <a:pt x="91562" y="14051"/>
                    <a:pt x="90541" y="20405"/>
                  </a:cubicBezTo>
                  <a:cubicBezTo>
                    <a:pt x="91274" y="24991"/>
                    <a:pt x="107403" y="30248"/>
                    <a:pt x="108137" y="34834"/>
                  </a:cubicBezTo>
                  <a:cubicBezTo>
                    <a:pt x="107403" y="38972"/>
                    <a:pt x="75877" y="43446"/>
                    <a:pt x="75144" y="47584"/>
                  </a:cubicBezTo>
                  <a:cubicBezTo>
                    <a:pt x="75144" y="50380"/>
                    <a:pt x="90541" y="55861"/>
                    <a:pt x="90541" y="58657"/>
                  </a:cubicBezTo>
                  <a:cubicBezTo>
                    <a:pt x="91274" y="59887"/>
                    <a:pt x="65613" y="61789"/>
                    <a:pt x="66346" y="63019"/>
                  </a:cubicBezTo>
                  <a:cubicBezTo>
                    <a:pt x="67079" y="65256"/>
                    <a:pt x="83209" y="70513"/>
                    <a:pt x="83942" y="72750"/>
                  </a:cubicBezTo>
                  <a:cubicBezTo>
                    <a:pt x="86875" y="75322"/>
                    <a:pt x="50216" y="78901"/>
                    <a:pt x="53149" y="81474"/>
                  </a:cubicBezTo>
                  <a:cubicBezTo>
                    <a:pt x="54615" y="83039"/>
                    <a:pt x="80276" y="84270"/>
                    <a:pt x="81742" y="85836"/>
                  </a:cubicBezTo>
                  <a:cubicBezTo>
                    <a:pt x="83942" y="87961"/>
                    <a:pt x="55348" y="90421"/>
                    <a:pt x="57548" y="92546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4793023" y="2718193"/>
              <a:ext cx="318746" cy="25709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55031" y="12786"/>
                  </a:lnTo>
                  <a:cubicBezTo>
                    <a:pt x="41496" y="15409"/>
                    <a:pt x="36082" y="12704"/>
                    <a:pt x="38789" y="15737"/>
                  </a:cubicBezTo>
                  <a:cubicBezTo>
                    <a:pt x="41496" y="18770"/>
                    <a:pt x="62475" y="27049"/>
                    <a:pt x="71273" y="30983"/>
                  </a:cubicBezTo>
                  <a:cubicBezTo>
                    <a:pt x="80071" y="34918"/>
                    <a:pt x="98343" y="36967"/>
                    <a:pt x="91576" y="39344"/>
                  </a:cubicBezTo>
                  <a:cubicBezTo>
                    <a:pt x="84808" y="41721"/>
                    <a:pt x="42173" y="43524"/>
                    <a:pt x="30668" y="45245"/>
                  </a:cubicBezTo>
                  <a:cubicBezTo>
                    <a:pt x="19163" y="46967"/>
                    <a:pt x="14426" y="46229"/>
                    <a:pt x="22547" y="49672"/>
                  </a:cubicBezTo>
                  <a:cubicBezTo>
                    <a:pt x="30668" y="53114"/>
                    <a:pt x="79394" y="61557"/>
                    <a:pt x="79394" y="65901"/>
                  </a:cubicBezTo>
                  <a:cubicBezTo>
                    <a:pt x="79394" y="70245"/>
                    <a:pt x="35405" y="73032"/>
                    <a:pt x="22547" y="75737"/>
                  </a:cubicBezTo>
                  <a:cubicBezTo>
                    <a:pt x="9689" y="78442"/>
                    <a:pt x="-5876" y="80245"/>
                    <a:pt x="2244" y="82131"/>
                  </a:cubicBezTo>
                  <a:cubicBezTo>
                    <a:pt x="10365" y="84016"/>
                    <a:pt x="67889" y="84344"/>
                    <a:pt x="71273" y="87049"/>
                  </a:cubicBezTo>
                  <a:cubicBezTo>
                    <a:pt x="74657" y="89754"/>
                    <a:pt x="33375" y="95327"/>
                    <a:pt x="22547" y="98360"/>
                  </a:cubicBezTo>
                  <a:cubicBezTo>
                    <a:pt x="11719" y="101393"/>
                    <a:pt x="-462" y="101639"/>
                    <a:pt x="6305" y="105245"/>
                  </a:cubicBezTo>
                  <a:cubicBezTo>
                    <a:pt x="13072" y="108852"/>
                    <a:pt x="63152" y="120000"/>
                    <a:pt x="63152" y="120000"/>
                  </a:cubicBezTo>
                </a:path>
              </a:pathLst>
            </a:custGeom>
            <a:noFill/>
            <a:ln w="5080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90"/>
            <p:cNvSpPr/>
            <p:nvPr/>
          </p:nvSpPr>
          <p:spPr>
            <a:xfrm>
              <a:off x="4132198" y="5428241"/>
              <a:ext cx="1198571" cy="6340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803618" y="746974"/>
              <a:ext cx="1481590" cy="18671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Shape 265"/>
          <p:cNvGrpSpPr/>
          <p:nvPr/>
        </p:nvGrpSpPr>
        <p:grpSpPr>
          <a:xfrm rot="1717812">
            <a:off x="3846721" y="1240956"/>
            <a:ext cx="2874086" cy="3114369"/>
            <a:chOff x="5523785" y="1477574"/>
            <a:chExt cx="2412228" cy="2662889"/>
          </a:xfrm>
        </p:grpSpPr>
        <p:pic>
          <p:nvPicPr>
            <p:cNvPr id="30" name="Shape 266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761963" y="2966413"/>
              <a:ext cx="1381200" cy="966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" name="Shape 267"/>
            <p:cNvCxnSpPr/>
            <p:nvPr/>
          </p:nvCxnSpPr>
          <p:spPr>
            <a:xfrm>
              <a:off x="6146135" y="1477574"/>
              <a:ext cx="1284300" cy="203760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stealth" w="lg" len="lg"/>
              <a:tailEnd type="none" w="med" len="med"/>
            </a:ln>
          </p:spPr>
        </p:cxnSp>
        <p:cxnSp>
          <p:nvCxnSpPr>
            <p:cNvPr id="32" name="Shape 268"/>
            <p:cNvCxnSpPr/>
            <p:nvPr/>
          </p:nvCxnSpPr>
          <p:spPr>
            <a:xfrm>
              <a:off x="5879939" y="3229336"/>
              <a:ext cx="1560000" cy="29250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stealth" w="lg" len="lg"/>
              <a:tailEnd type="none" w="med" len="med"/>
            </a:ln>
          </p:spPr>
        </p:cxnSp>
        <p:sp>
          <p:nvSpPr>
            <p:cNvPr id="33" name="Shape 269"/>
            <p:cNvSpPr/>
            <p:nvPr/>
          </p:nvSpPr>
          <p:spPr>
            <a:xfrm>
              <a:off x="5523785" y="1477574"/>
              <a:ext cx="611400" cy="177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cubicBezTo>
                    <a:pt x="119468" y="2907"/>
                    <a:pt x="48507" y="25405"/>
                    <a:pt x="47976" y="28312"/>
                  </a:cubicBezTo>
                  <a:cubicBezTo>
                    <a:pt x="50248" y="34843"/>
                    <a:pt x="34344" y="41373"/>
                    <a:pt x="36616" y="47903"/>
                  </a:cubicBezTo>
                  <a:cubicBezTo>
                    <a:pt x="38451" y="53194"/>
                    <a:pt x="55958" y="51828"/>
                    <a:pt x="65803" y="53787"/>
                  </a:cubicBezTo>
                  <a:cubicBezTo>
                    <a:pt x="105183" y="53395"/>
                    <a:pt x="97900" y="54892"/>
                    <a:pt x="95686" y="59658"/>
                  </a:cubicBezTo>
                  <a:cubicBezTo>
                    <a:pt x="95686" y="64621"/>
                    <a:pt x="66151" y="78204"/>
                    <a:pt x="66151" y="83167"/>
                  </a:cubicBezTo>
                  <a:cubicBezTo>
                    <a:pt x="60792" y="89241"/>
                    <a:pt x="81328" y="92446"/>
                    <a:pt x="83979" y="96887"/>
                  </a:cubicBezTo>
                  <a:cubicBezTo>
                    <a:pt x="86629" y="101327"/>
                    <a:pt x="83245" y="106438"/>
                    <a:pt x="82054" y="109811"/>
                  </a:cubicBezTo>
                  <a:lnTo>
                    <a:pt x="65473" y="120000"/>
                  </a:lnTo>
                  <a:lnTo>
                    <a:pt x="0" y="1194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tile tx="0" ty="0" sx="99997" sy="99997" flip="none" algn="tl"/>
            </a:blip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270"/>
            <p:cNvSpPr/>
            <p:nvPr/>
          </p:nvSpPr>
          <p:spPr>
            <a:xfrm>
              <a:off x="5710162" y="1480887"/>
              <a:ext cx="445500" cy="174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54" y="46"/>
                  </a:moveTo>
                  <a:cubicBezTo>
                    <a:pt x="120572" y="-86"/>
                    <a:pt x="123690" y="-218"/>
                    <a:pt x="108099" y="4018"/>
                  </a:cubicBezTo>
                  <a:cubicBezTo>
                    <a:pt x="92509" y="8254"/>
                    <a:pt x="41059" y="19641"/>
                    <a:pt x="23909" y="25466"/>
                  </a:cubicBezTo>
                  <a:cubicBezTo>
                    <a:pt x="6759" y="31292"/>
                    <a:pt x="8838" y="35264"/>
                    <a:pt x="5200" y="38971"/>
                  </a:cubicBezTo>
                  <a:cubicBezTo>
                    <a:pt x="1562" y="42678"/>
                    <a:pt x="-2594" y="44929"/>
                    <a:pt x="2082" y="47709"/>
                  </a:cubicBezTo>
                  <a:cubicBezTo>
                    <a:pt x="6759" y="50490"/>
                    <a:pt x="21311" y="54329"/>
                    <a:pt x="33264" y="55653"/>
                  </a:cubicBezTo>
                  <a:cubicBezTo>
                    <a:pt x="45216" y="56977"/>
                    <a:pt x="64965" y="54991"/>
                    <a:pt x="73799" y="55653"/>
                  </a:cubicBezTo>
                  <a:cubicBezTo>
                    <a:pt x="82634" y="56315"/>
                    <a:pt x="87311" y="57110"/>
                    <a:pt x="86272" y="59625"/>
                  </a:cubicBezTo>
                  <a:cubicBezTo>
                    <a:pt x="85233" y="62141"/>
                    <a:pt x="75878" y="67040"/>
                    <a:pt x="67563" y="70747"/>
                  </a:cubicBezTo>
                  <a:cubicBezTo>
                    <a:pt x="59248" y="74454"/>
                    <a:pt x="41579" y="78558"/>
                    <a:pt x="36382" y="81868"/>
                  </a:cubicBezTo>
                  <a:cubicBezTo>
                    <a:pt x="31185" y="85178"/>
                    <a:pt x="31704" y="87959"/>
                    <a:pt x="36382" y="90607"/>
                  </a:cubicBezTo>
                  <a:cubicBezTo>
                    <a:pt x="41059" y="93255"/>
                    <a:pt x="59768" y="94976"/>
                    <a:pt x="64445" y="97756"/>
                  </a:cubicBezTo>
                  <a:cubicBezTo>
                    <a:pt x="69122" y="100537"/>
                    <a:pt x="67563" y="103582"/>
                    <a:pt x="64445" y="107289"/>
                  </a:cubicBezTo>
                  <a:cubicBezTo>
                    <a:pt x="61327" y="110996"/>
                    <a:pt x="45736" y="120000"/>
                    <a:pt x="45736" y="120000"/>
                  </a:cubicBezTo>
                </a:path>
              </a:pathLst>
            </a:custGeom>
            <a:noFill/>
            <a:ln w="5080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829672"/>
      </p:ext>
    </p:extLst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962508" y="-5976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" sz="4400" dirty="0">
                <a:solidFill>
                  <a:srgbClr val="000080"/>
                </a:solidFill>
                <a:latin typeface="Exo"/>
                <a:ea typeface="Exo"/>
                <a:cs typeface="Exo"/>
                <a:sym typeface="Exo"/>
              </a:rPr>
              <a:t>Scan 2</a:t>
            </a:r>
          </a:p>
        </p:txBody>
      </p:sp>
      <p:grpSp>
        <p:nvGrpSpPr>
          <p:cNvPr id="155" name="Shape 155"/>
          <p:cNvGrpSpPr/>
          <p:nvPr/>
        </p:nvGrpSpPr>
        <p:grpSpPr>
          <a:xfrm>
            <a:off x="2270972" y="3759061"/>
            <a:ext cx="1373389" cy="1316207"/>
            <a:chOff x="3316458" y="4937271"/>
            <a:chExt cx="1373389" cy="1316207"/>
          </a:xfrm>
        </p:grpSpPr>
        <p:cxnSp>
          <p:nvCxnSpPr>
            <p:cNvPr id="156" name="Shape 156"/>
            <p:cNvCxnSpPr/>
            <p:nvPr/>
          </p:nvCxnSpPr>
          <p:spPr>
            <a:xfrm rot="10800000">
              <a:off x="3668573" y="5088991"/>
              <a:ext cx="0" cy="7527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57" name="Shape 157"/>
            <p:cNvSpPr txBox="1"/>
            <p:nvPr/>
          </p:nvSpPr>
          <p:spPr>
            <a:xfrm>
              <a:off x="4183748" y="5791778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3316458" y="4937271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x</a:t>
              </a:r>
            </a:p>
          </p:txBody>
        </p:sp>
      </p:grpSp>
      <p:sp>
        <p:nvSpPr>
          <p:cNvPr id="159" name="Shape 159"/>
          <p:cNvSpPr txBox="1"/>
          <p:nvPr/>
        </p:nvSpPr>
        <p:spPr>
          <a:xfrm>
            <a:off x="1842611" y="5261673"/>
            <a:ext cx="1576799" cy="5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World reference </a:t>
            </a:r>
          </a:p>
          <a:p>
            <a:pPr>
              <a:buSzPct val="25000"/>
            </a:pPr>
            <a:r>
              <a:rPr lang="en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</a:p>
        </p:txBody>
      </p:sp>
      <p:sp>
        <p:nvSpPr>
          <p:cNvPr id="160" name="Shape 160"/>
          <p:cNvSpPr/>
          <p:nvPr/>
        </p:nvSpPr>
        <p:spPr>
          <a:xfrm>
            <a:off x="7380594" y="5550082"/>
            <a:ext cx="4400100" cy="453000"/>
          </a:xfrm>
          <a:prstGeom prst="rect">
            <a:avLst/>
          </a:pr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cxnSp>
        <p:nvCxnSpPr>
          <p:cNvPr id="165" name="Shape 165"/>
          <p:cNvCxnSpPr/>
          <p:nvPr/>
        </p:nvCxnSpPr>
        <p:spPr>
          <a:xfrm rot="10800000">
            <a:off x="2000721" y="4655445"/>
            <a:ext cx="638100" cy="0"/>
          </a:xfrm>
          <a:prstGeom prst="straightConnector1">
            <a:avLst/>
          </a:prstGeom>
          <a:noFill/>
          <a:ln w="19050" cap="flat" cmpd="sng">
            <a:solidFill>
              <a:srgbClr val="76923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9" name="Shape 169"/>
          <p:cNvSpPr txBox="1"/>
          <p:nvPr/>
        </p:nvSpPr>
        <p:spPr>
          <a:xfrm>
            <a:off x="1842621" y="4513045"/>
            <a:ext cx="478500" cy="68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y</a:t>
            </a:r>
          </a:p>
        </p:txBody>
      </p:sp>
      <p:sp>
        <p:nvSpPr>
          <p:cNvPr id="173" name="Shape 173"/>
          <p:cNvSpPr/>
          <p:nvPr/>
        </p:nvSpPr>
        <p:spPr>
          <a:xfrm>
            <a:off x="2846696" y="3742107"/>
            <a:ext cx="8592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58FD-135B-DD4F-8D1E-F2B3C494B35F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803618" y="746974"/>
            <a:ext cx="1527151" cy="5315272"/>
            <a:chOff x="3803618" y="746974"/>
            <a:chExt cx="1527151" cy="5315272"/>
          </a:xfrm>
        </p:grpSpPr>
        <p:sp>
          <p:nvSpPr>
            <p:cNvPr id="149" name="Shape 149"/>
            <p:cNvSpPr/>
            <p:nvPr/>
          </p:nvSpPr>
          <p:spPr>
            <a:xfrm>
              <a:off x="4468481" y="1205357"/>
              <a:ext cx="744684" cy="47699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cubicBezTo>
                    <a:pt x="118978" y="6354"/>
                    <a:pt x="91562" y="14051"/>
                    <a:pt x="90541" y="20405"/>
                  </a:cubicBezTo>
                  <a:cubicBezTo>
                    <a:pt x="91274" y="24991"/>
                    <a:pt x="107403" y="30248"/>
                    <a:pt x="108137" y="34834"/>
                  </a:cubicBezTo>
                  <a:cubicBezTo>
                    <a:pt x="107403" y="38972"/>
                    <a:pt x="75877" y="43446"/>
                    <a:pt x="75144" y="47584"/>
                  </a:cubicBezTo>
                  <a:cubicBezTo>
                    <a:pt x="75144" y="50380"/>
                    <a:pt x="90541" y="55861"/>
                    <a:pt x="90541" y="58657"/>
                  </a:cubicBezTo>
                  <a:cubicBezTo>
                    <a:pt x="91274" y="59887"/>
                    <a:pt x="65613" y="61789"/>
                    <a:pt x="66346" y="63019"/>
                  </a:cubicBezTo>
                  <a:cubicBezTo>
                    <a:pt x="67079" y="65256"/>
                    <a:pt x="83209" y="70513"/>
                    <a:pt x="83942" y="72750"/>
                  </a:cubicBezTo>
                  <a:cubicBezTo>
                    <a:pt x="86875" y="75322"/>
                    <a:pt x="50216" y="78901"/>
                    <a:pt x="53149" y="81474"/>
                  </a:cubicBezTo>
                  <a:cubicBezTo>
                    <a:pt x="54615" y="83039"/>
                    <a:pt x="80276" y="84270"/>
                    <a:pt x="81742" y="85836"/>
                  </a:cubicBezTo>
                  <a:cubicBezTo>
                    <a:pt x="83942" y="87961"/>
                    <a:pt x="55348" y="90421"/>
                    <a:pt x="57548" y="92546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4793023" y="2718193"/>
              <a:ext cx="318746" cy="25709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55031" y="12786"/>
                  </a:lnTo>
                  <a:cubicBezTo>
                    <a:pt x="41496" y="15409"/>
                    <a:pt x="36082" y="12704"/>
                    <a:pt x="38789" y="15737"/>
                  </a:cubicBezTo>
                  <a:cubicBezTo>
                    <a:pt x="41496" y="18770"/>
                    <a:pt x="62475" y="27049"/>
                    <a:pt x="71273" y="30983"/>
                  </a:cubicBezTo>
                  <a:cubicBezTo>
                    <a:pt x="80071" y="34918"/>
                    <a:pt x="98343" y="36967"/>
                    <a:pt x="91576" y="39344"/>
                  </a:cubicBezTo>
                  <a:cubicBezTo>
                    <a:pt x="84808" y="41721"/>
                    <a:pt x="42173" y="43524"/>
                    <a:pt x="30668" y="45245"/>
                  </a:cubicBezTo>
                  <a:cubicBezTo>
                    <a:pt x="19163" y="46967"/>
                    <a:pt x="14426" y="46229"/>
                    <a:pt x="22547" y="49672"/>
                  </a:cubicBezTo>
                  <a:cubicBezTo>
                    <a:pt x="30668" y="53114"/>
                    <a:pt x="79394" y="61557"/>
                    <a:pt x="79394" y="65901"/>
                  </a:cubicBezTo>
                  <a:cubicBezTo>
                    <a:pt x="79394" y="70245"/>
                    <a:pt x="35405" y="73032"/>
                    <a:pt x="22547" y="75737"/>
                  </a:cubicBezTo>
                  <a:cubicBezTo>
                    <a:pt x="9689" y="78442"/>
                    <a:pt x="-5876" y="80245"/>
                    <a:pt x="2244" y="82131"/>
                  </a:cubicBezTo>
                  <a:cubicBezTo>
                    <a:pt x="10365" y="84016"/>
                    <a:pt x="67889" y="84344"/>
                    <a:pt x="71273" y="87049"/>
                  </a:cubicBezTo>
                  <a:cubicBezTo>
                    <a:pt x="74657" y="89754"/>
                    <a:pt x="33375" y="95327"/>
                    <a:pt x="22547" y="98360"/>
                  </a:cubicBezTo>
                  <a:cubicBezTo>
                    <a:pt x="11719" y="101393"/>
                    <a:pt x="-462" y="101639"/>
                    <a:pt x="6305" y="105245"/>
                  </a:cubicBezTo>
                  <a:cubicBezTo>
                    <a:pt x="13072" y="108852"/>
                    <a:pt x="63152" y="120000"/>
                    <a:pt x="63152" y="120000"/>
                  </a:cubicBezTo>
                </a:path>
              </a:pathLst>
            </a:custGeom>
            <a:noFill/>
            <a:ln w="5080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90"/>
            <p:cNvSpPr/>
            <p:nvPr/>
          </p:nvSpPr>
          <p:spPr>
            <a:xfrm>
              <a:off x="4132198" y="5428241"/>
              <a:ext cx="1198571" cy="6340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803618" y="746974"/>
              <a:ext cx="1481590" cy="18671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Shape 265"/>
          <p:cNvGrpSpPr/>
          <p:nvPr/>
        </p:nvGrpSpPr>
        <p:grpSpPr>
          <a:xfrm rot="5666084">
            <a:off x="5783590" y="1637633"/>
            <a:ext cx="2874086" cy="3114369"/>
            <a:chOff x="5523785" y="1477574"/>
            <a:chExt cx="2412228" cy="2662889"/>
          </a:xfrm>
        </p:grpSpPr>
        <p:pic>
          <p:nvPicPr>
            <p:cNvPr id="30" name="Shape 266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761963" y="2966413"/>
              <a:ext cx="1381200" cy="966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" name="Shape 267"/>
            <p:cNvCxnSpPr/>
            <p:nvPr/>
          </p:nvCxnSpPr>
          <p:spPr>
            <a:xfrm>
              <a:off x="6146135" y="1477574"/>
              <a:ext cx="1284300" cy="203760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stealth" w="lg" len="lg"/>
              <a:tailEnd type="none" w="med" len="med"/>
            </a:ln>
          </p:spPr>
        </p:cxnSp>
        <p:cxnSp>
          <p:nvCxnSpPr>
            <p:cNvPr id="32" name="Shape 268"/>
            <p:cNvCxnSpPr/>
            <p:nvPr/>
          </p:nvCxnSpPr>
          <p:spPr>
            <a:xfrm>
              <a:off x="5879939" y="3229336"/>
              <a:ext cx="1560000" cy="29250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stealth" w="lg" len="lg"/>
              <a:tailEnd type="none" w="med" len="med"/>
            </a:ln>
          </p:spPr>
        </p:cxnSp>
        <p:sp>
          <p:nvSpPr>
            <p:cNvPr id="33" name="Shape 269"/>
            <p:cNvSpPr/>
            <p:nvPr/>
          </p:nvSpPr>
          <p:spPr>
            <a:xfrm>
              <a:off x="5523785" y="1477574"/>
              <a:ext cx="611400" cy="177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cubicBezTo>
                    <a:pt x="119468" y="2907"/>
                    <a:pt x="48507" y="25405"/>
                    <a:pt x="47976" y="28312"/>
                  </a:cubicBezTo>
                  <a:cubicBezTo>
                    <a:pt x="50248" y="34843"/>
                    <a:pt x="34344" y="41373"/>
                    <a:pt x="36616" y="47903"/>
                  </a:cubicBezTo>
                  <a:cubicBezTo>
                    <a:pt x="38451" y="53194"/>
                    <a:pt x="55958" y="51828"/>
                    <a:pt x="65803" y="53787"/>
                  </a:cubicBezTo>
                  <a:cubicBezTo>
                    <a:pt x="105183" y="53395"/>
                    <a:pt x="97900" y="54892"/>
                    <a:pt x="95686" y="59658"/>
                  </a:cubicBezTo>
                  <a:cubicBezTo>
                    <a:pt x="95686" y="64621"/>
                    <a:pt x="66151" y="78204"/>
                    <a:pt x="66151" y="83167"/>
                  </a:cubicBezTo>
                  <a:cubicBezTo>
                    <a:pt x="60792" y="89241"/>
                    <a:pt x="81328" y="92446"/>
                    <a:pt x="83979" y="96887"/>
                  </a:cubicBezTo>
                  <a:cubicBezTo>
                    <a:pt x="86629" y="101327"/>
                    <a:pt x="83245" y="106438"/>
                    <a:pt x="82054" y="109811"/>
                  </a:cubicBezTo>
                  <a:lnTo>
                    <a:pt x="65473" y="120000"/>
                  </a:lnTo>
                  <a:lnTo>
                    <a:pt x="0" y="1194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tile tx="0" ty="0" sx="99997" sy="99997" flip="none" algn="tl"/>
            </a:blip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270"/>
            <p:cNvSpPr/>
            <p:nvPr/>
          </p:nvSpPr>
          <p:spPr>
            <a:xfrm>
              <a:off x="5710162" y="1480887"/>
              <a:ext cx="445500" cy="174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54" y="46"/>
                  </a:moveTo>
                  <a:cubicBezTo>
                    <a:pt x="120572" y="-86"/>
                    <a:pt x="123690" y="-218"/>
                    <a:pt x="108099" y="4018"/>
                  </a:cubicBezTo>
                  <a:cubicBezTo>
                    <a:pt x="92509" y="8254"/>
                    <a:pt x="41059" y="19641"/>
                    <a:pt x="23909" y="25466"/>
                  </a:cubicBezTo>
                  <a:cubicBezTo>
                    <a:pt x="6759" y="31292"/>
                    <a:pt x="8838" y="35264"/>
                    <a:pt x="5200" y="38971"/>
                  </a:cubicBezTo>
                  <a:cubicBezTo>
                    <a:pt x="1562" y="42678"/>
                    <a:pt x="-2594" y="44929"/>
                    <a:pt x="2082" y="47709"/>
                  </a:cubicBezTo>
                  <a:cubicBezTo>
                    <a:pt x="6759" y="50490"/>
                    <a:pt x="21311" y="54329"/>
                    <a:pt x="33264" y="55653"/>
                  </a:cubicBezTo>
                  <a:cubicBezTo>
                    <a:pt x="45216" y="56977"/>
                    <a:pt x="64965" y="54991"/>
                    <a:pt x="73799" y="55653"/>
                  </a:cubicBezTo>
                  <a:cubicBezTo>
                    <a:pt x="82634" y="56315"/>
                    <a:pt x="87311" y="57110"/>
                    <a:pt x="86272" y="59625"/>
                  </a:cubicBezTo>
                  <a:cubicBezTo>
                    <a:pt x="85233" y="62141"/>
                    <a:pt x="75878" y="67040"/>
                    <a:pt x="67563" y="70747"/>
                  </a:cubicBezTo>
                  <a:cubicBezTo>
                    <a:pt x="59248" y="74454"/>
                    <a:pt x="41579" y="78558"/>
                    <a:pt x="36382" y="81868"/>
                  </a:cubicBezTo>
                  <a:cubicBezTo>
                    <a:pt x="31185" y="85178"/>
                    <a:pt x="31704" y="87959"/>
                    <a:pt x="36382" y="90607"/>
                  </a:cubicBezTo>
                  <a:cubicBezTo>
                    <a:pt x="41059" y="93255"/>
                    <a:pt x="59768" y="94976"/>
                    <a:pt x="64445" y="97756"/>
                  </a:cubicBezTo>
                  <a:cubicBezTo>
                    <a:pt x="69122" y="100537"/>
                    <a:pt x="67563" y="103582"/>
                    <a:pt x="64445" y="107289"/>
                  </a:cubicBezTo>
                  <a:cubicBezTo>
                    <a:pt x="61327" y="110996"/>
                    <a:pt x="45736" y="120000"/>
                    <a:pt x="45736" y="120000"/>
                  </a:cubicBezTo>
                </a:path>
              </a:pathLst>
            </a:custGeom>
            <a:noFill/>
            <a:ln w="5080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867035"/>
      </p:ext>
    </p:extLst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962508" y="-5976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r>
              <a:rPr lang="en" sz="4400" dirty="0">
                <a:solidFill>
                  <a:srgbClr val="000080"/>
                </a:solidFill>
                <a:latin typeface="Exo"/>
                <a:ea typeface="Exo"/>
                <a:cs typeface="Exo"/>
                <a:sym typeface="Exo"/>
              </a:rPr>
              <a:t>Scan 2</a:t>
            </a:r>
          </a:p>
        </p:txBody>
      </p:sp>
      <p:grpSp>
        <p:nvGrpSpPr>
          <p:cNvPr id="155" name="Shape 155"/>
          <p:cNvGrpSpPr/>
          <p:nvPr/>
        </p:nvGrpSpPr>
        <p:grpSpPr>
          <a:xfrm>
            <a:off x="2270972" y="3759061"/>
            <a:ext cx="1373389" cy="1316207"/>
            <a:chOff x="3316458" y="4937271"/>
            <a:chExt cx="1373389" cy="1316207"/>
          </a:xfrm>
        </p:grpSpPr>
        <p:cxnSp>
          <p:nvCxnSpPr>
            <p:cNvPr id="156" name="Shape 156"/>
            <p:cNvCxnSpPr/>
            <p:nvPr/>
          </p:nvCxnSpPr>
          <p:spPr>
            <a:xfrm rot="10800000">
              <a:off x="3668573" y="5088991"/>
              <a:ext cx="0" cy="7527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57" name="Shape 157"/>
            <p:cNvSpPr txBox="1"/>
            <p:nvPr/>
          </p:nvSpPr>
          <p:spPr>
            <a:xfrm>
              <a:off x="4183748" y="5791778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x="3316458" y="4937271"/>
              <a:ext cx="506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>
                <a:buSzPct val="25000"/>
              </a:pPr>
              <a:r>
                <a:rPr lang="en" sz="2400">
                  <a:latin typeface="Calibri"/>
                  <a:ea typeface="Calibri"/>
                  <a:cs typeface="Calibri"/>
                  <a:sym typeface="Calibri"/>
                </a:rPr>
                <a:t>x</a:t>
              </a:r>
            </a:p>
          </p:txBody>
        </p:sp>
      </p:grpSp>
      <p:sp>
        <p:nvSpPr>
          <p:cNvPr id="159" name="Shape 159"/>
          <p:cNvSpPr txBox="1"/>
          <p:nvPr/>
        </p:nvSpPr>
        <p:spPr>
          <a:xfrm>
            <a:off x="1842611" y="5261673"/>
            <a:ext cx="1576799" cy="5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r>
              <a:rPr lang="en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World reference </a:t>
            </a:r>
          </a:p>
          <a:p>
            <a:pPr>
              <a:buSzPct val="25000"/>
            </a:pPr>
            <a:r>
              <a:rPr lang="en">
                <a:solidFill>
                  <a:srgbClr val="76923C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</a:p>
        </p:txBody>
      </p:sp>
      <p:sp>
        <p:nvSpPr>
          <p:cNvPr id="160" name="Shape 160"/>
          <p:cNvSpPr/>
          <p:nvPr/>
        </p:nvSpPr>
        <p:spPr>
          <a:xfrm>
            <a:off x="7380594" y="5550082"/>
            <a:ext cx="4400100" cy="453000"/>
          </a:xfrm>
          <a:prstGeom prst="rect">
            <a:avLst/>
          </a:pr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 </a:t>
            </a:r>
          </a:p>
        </p:txBody>
      </p:sp>
      <p:cxnSp>
        <p:nvCxnSpPr>
          <p:cNvPr id="165" name="Shape 165"/>
          <p:cNvCxnSpPr/>
          <p:nvPr/>
        </p:nvCxnSpPr>
        <p:spPr>
          <a:xfrm rot="10800000">
            <a:off x="2000721" y="4655445"/>
            <a:ext cx="638100" cy="0"/>
          </a:xfrm>
          <a:prstGeom prst="straightConnector1">
            <a:avLst/>
          </a:prstGeom>
          <a:noFill/>
          <a:ln w="19050" cap="flat" cmpd="sng">
            <a:solidFill>
              <a:srgbClr val="76923C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69" name="Shape 169"/>
          <p:cNvSpPr txBox="1"/>
          <p:nvPr/>
        </p:nvSpPr>
        <p:spPr>
          <a:xfrm>
            <a:off x="1842621" y="4513045"/>
            <a:ext cx="478500" cy="68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/>
              <a:t>y</a:t>
            </a:r>
          </a:p>
        </p:txBody>
      </p:sp>
      <p:sp>
        <p:nvSpPr>
          <p:cNvPr id="173" name="Shape 173"/>
          <p:cNvSpPr/>
          <p:nvPr/>
        </p:nvSpPr>
        <p:spPr>
          <a:xfrm>
            <a:off x="2846696" y="3742107"/>
            <a:ext cx="859200" cy="5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358FD-135B-DD4F-8D1E-F2B3C494B35F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803618" y="746974"/>
            <a:ext cx="1527151" cy="5315272"/>
            <a:chOff x="3803618" y="746974"/>
            <a:chExt cx="1527151" cy="5315272"/>
          </a:xfrm>
        </p:grpSpPr>
        <p:sp>
          <p:nvSpPr>
            <p:cNvPr id="149" name="Shape 149"/>
            <p:cNvSpPr/>
            <p:nvPr/>
          </p:nvSpPr>
          <p:spPr>
            <a:xfrm>
              <a:off x="4468481" y="1205357"/>
              <a:ext cx="744684" cy="47699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cubicBezTo>
                    <a:pt x="118978" y="6354"/>
                    <a:pt x="91562" y="14051"/>
                    <a:pt x="90541" y="20405"/>
                  </a:cubicBezTo>
                  <a:cubicBezTo>
                    <a:pt x="91274" y="24991"/>
                    <a:pt x="107403" y="30248"/>
                    <a:pt x="108137" y="34834"/>
                  </a:cubicBezTo>
                  <a:cubicBezTo>
                    <a:pt x="107403" y="38972"/>
                    <a:pt x="75877" y="43446"/>
                    <a:pt x="75144" y="47584"/>
                  </a:cubicBezTo>
                  <a:cubicBezTo>
                    <a:pt x="75144" y="50380"/>
                    <a:pt x="90541" y="55861"/>
                    <a:pt x="90541" y="58657"/>
                  </a:cubicBezTo>
                  <a:cubicBezTo>
                    <a:pt x="91274" y="59887"/>
                    <a:pt x="65613" y="61789"/>
                    <a:pt x="66346" y="63019"/>
                  </a:cubicBezTo>
                  <a:cubicBezTo>
                    <a:pt x="67079" y="65256"/>
                    <a:pt x="83209" y="70513"/>
                    <a:pt x="83942" y="72750"/>
                  </a:cubicBezTo>
                  <a:cubicBezTo>
                    <a:pt x="86875" y="75322"/>
                    <a:pt x="50216" y="78901"/>
                    <a:pt x="53149" y="81474"/>
                  </a:cubicBezTo>
                  <a:cubicBezTo>
                    <a:pt x="54615" y="83039"/>
                    <a:pt x="80276" y="84270"/>
                    <a:pt x="81742" y="85836"/>
                  </a:cubicBezTo>
                  <a:cubicBezTo>
                    <a:pt x="83942" y="87961"/>
                    <a:pt x="55348" y="90421"/>
                    <a:pt x="57548" y="92546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4793023" y="2718193"/>
              <a:ext cx="318746" cy="25709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55031" y="12786"/>
                  </a:lnTo>
                  <a:cubicBezTo>
                    <a:pt x="41496" y="15409"/>
                    <a:pt x="36082" y="12704"/>
                    <a:pt x="38789" y="15737"/>
                  </a:cubicBezTo>
                  <a:cubicBezTo>
                    <a:pt x="41496" y="18770"/>
                    <a:pt x="62475" y="27049"/>
                    <a:pt x="71273" y="30983"/>
                  </a:cubicBezTo>
                  <a:cubicBezTo>
                    <a:pt x="80071" y="34918"/>
                    <a:pt x="98343" y="36967"/>
                    <a:pt x="91576" y="39344"/>
                  </a:cubicBezTo>
                  <a:cubicBezTo>
                    <a:pt x="84808" y="41721"/>
                    <a:pt x="42173" y="43524"/>
                    <a:pt x="30668" y="45245"/>
                  </a:cubicBezTo>
                  <a:cubicBezTo>
                    <a:pt x="19163" y="46967"/>
                    <a:pt x="14426" y="46229"/>
                    <a:pt x="22547" y="49672"/>
                  </a:cubicBezTo>
                  <a:cubicBezTo>
                    <a:pt x="30668" y="53114"/>
                    <a:pt x="79394" y="61557"/>
                    <a:pt x="79394" y="65901"/>
                  </a:cubicBezTo>
                  <a:cubicBezTo>
                    <a:pt x="79394" y="70245"/>
                    <a:pt x="35405" y="73032"/>
                    <a:pt x="22547" y="75737"/>
                  </a:cubicBezTo>
                  <a:cubicBezTo>
                    <a:pt x="9689" y="78442"/>
                    <a:pt x="-5876" y="80245"/>
                    <a:pt x="2244" y="82131"/>
                  </a:cubicBezTo>
                  <a:cubicBezTo>
                    <a:pt x="10365" y="84016"/>
                    <a:pt x="67889" y="84344"/>
                    <a:pt x="71273" y="87049"/>
                  </a:cubicBezTo>
                  <a:cubicBezTo>
                    <a:pt x="74657" y="89754"/>
                    <a:pt x="33375" y="95327"/>
                    <a:pt x="22547" y="98360"/>
                  </a:cubicBezTo>
                  <a:cubicBezTo>
                    <a:pt x="11719" y="101393"/>
                    <a:pt x="-462" y="101639"/>
                    <a:pt x="6305" y="105245"/>
                  </a:cubicBezTo>
                  <a:cubicBezTo>
                    <a:pt x="13072" y="108852"/>
                    <a:pt x="63152" y="120000"/>
                    <a:pt x="63152" y="120000"/>
                  </a:cubicBezTo>
                </a:path>
              </a:pathLst>
            </a:custGeom>
            <a:noFill/>
            <a:ln w="5080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90"/>
            <p:cNvSpPr/>
            <p:nvPr/>
          </p:nvSpPr>
          <p:spPr>
            <a:xfrm>
              <a:off x="4132198" y="5428241"/>
              <a:ext cx="1198571" cy="63400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803618" y="746974"/>
              <a:ext cx="1481590" cy="18671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Shape 265"/>
          <p:cNvGrpSpPr/>
          <p:nvPr/>
        </p:nvGrpSpPr>
        <p:grpSpPr>
          <a:xfrm>
            <a:off x="4523037" y="1637634"/>
            <a:ext cx="2874086" cy="3114369"/>
            <a:chOff x="5523785" y="1477574"/>
            <a:chExt cx="2412228" cy="2662889"/>
          </a:xfrm>
        </p:grpSpPr>
        <p:pic>
          <p:nvPicPr>
            <p:cNvPr id="30" name="Shape 266"/>
            <p:cNvPicPr preferRelativeResize="0"/>
            <p:nvPr/>
          </p:nvPicPr>
          <p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6761963" y="2966413"/>
              <a:ext cx="1381200" cy="966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" name="Shape 267"/>
            <p:cNvCxnSpPr/>
            <p:nvPr/>
          </p:nvCxnSpPr>
          <p:spPr>
            <a:xfrm>
              <a:off x="6146135" y="1477574"/>
              <a:ext cx="1284300" cy="203760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stealth" w="lg" len="lg"/>
              <a:tailEnd type="none" w="med" len="med"/>
            </a:ln>
          </p:spPr>
        </p:cxnSp>
        <p:cxnSp>
          <p:nvCxnSpPr>
            <p:cNvPr id="32" name="Shape 268"/>
            <p:cNvCxnSpPr/>
            <p:nvPr/>
          </p:nvCxnSpPr>
          <p:spPr>
            <a:xfrm>
              <a:off x="5879939" y="3229336"/>
              <a:ext cx="1560000" cy="29250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stealth" w="lg" len="lg"/>
              <a:tailEnd type="none" w="med" len="med"/>
            </a:ln>
          </p:spPr>
        </p:cxnSp>
        <p:sp>
          <p:nvSpPr>
            <p:cNvPr id="33" name="Shape 269"/>
            <p:cNvSpPr/>
            <p:nvPr/>
          </p:nvSpPr>
          <p:spPr>
            <a:xfrm>
              <a:off x="5523785" y="1477574"/>
              <a:ext cx="611400" cy="1772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cubicBezTo>
                    <a:pt x="119468" y="2907"/>
                    <a:pt x="48507" y="25405"/>
                    <a:pt x="47976" y="28312"/>
                  </a:cubicBezTo>
                  <a:cubicBezTo>
                    <a:pt x="50248" y="34843"/>
                    <a:pt x="34344" y="41373"/>
                    <a:pt x="36616" y="47903"/>
                  </a:cubicBezTo>
                  <a:cubicBezTo>
                    <a:pt x="38451" y="53194"/>
                    <a:pt x="55958" y="51828"/>
                    <a:pt x="65803" y="53787"/>
                  </a:cubicBezTo>
                  <a:cubicBezTo>
                    <a:pt x="105183" y="53395"/>
                    <a:pt x="97900" y="54892"/>
                    <a:pt x="95686" y="59658"/>
                  </a:cubicBezTo>
                  <a:cubicBezTo>
                    <a:pt x="95686" y="64621"/>
                    <a:pt x="66151" y="78204"/>
                    <a:pt x="66151" y="83167"/>
                  </a:cubicBezTo>
                  <a:cubicBezTo>
                    <a:pt x="60792" y="89241"/>
                    <a:pt x="81328" y="92446"/>
                    <a:pt x="83979" y="96887"/>
                  </a:cubicBezTo>
                  <a:cubicBezTo>
                    <a:pt x="86629" y="101327"/>
                    <a:pt x="83245" y="106438"/>
                    <a:pt x="82054" y="109811"/>
                  </a:cubicBezTo>
                  <a:lnTo>
                    <a:pt x="65473" y="120000"/>
                  </a:lnTo>
                  <a:lnTo>
                    <a:pt x="0" y="1194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tile tx="0" ty="0" sx="99997" sy="99997" flip="none" algn="tl"/>
            </a:blip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270"/>
            <p:cNvSpPr/>
            <p:nvPr/>
          </p:nvSpPr>
          <p:spPr>
            <a:xfrm>
              <a:off x="5710162" y="1480887"/>
              <a:ext cx="445500" cy="174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54" y="46"/>
                  </a:moveTo>
                  <a:cubicBezTo>
                    <a:pt x="120572" y="-86"/>
                    <a:pt x="123690" y="-218"/>
                    <a:pt x="108099" y="4018"/>
                  </a:cubicBezTo>
                  <a:cubicBezTo>
                    <a:pt x="92509" y="8254"/>
                    <a:pt x="41059" y="19641"/>
                    <a:pt x="23909" y="25466"/>
                  </a:cubicBezTo>
                  <a:cubicBezTo>
                    <a:pt x="6759" y="31292"/>
                    <a:pt x="8838" y="35264"/>
                    <a:pt x="5200" y="38971"/>
                  </a:cubicBezTo>
                  <a:cubicBezTo>
                    <a:pt x="1562" y="42678"/>
                    <a:pt x="-2594" y="44929"/>
                    <a:pt x="2082" y="47709"/>
                  </a:cubicBezTo>
                  <a:cubicBezTo>
                    <a:pt x="6759" y="50490"/>
                    <a:pt x="21311" y="54329"/>
                    <a:pt x="33264" y="55653"/>
                  </a:cubicBezTo>
                  <a:cubicBezTo>
                    <a:pt x="45216" y="56977"/>
                    <a:pt x="64965" y="54991"/>
                    <a:pt x="73799" y="55653"/>
                  </a:cubicBezTo>
                  <a:cubicBezTo>
                    <a:pt x="82634" y="56315"/>
                    <a:pt x="87311" y="57110"/>
                    <a:pt x="86272" y="59625"/>
                  </a:cubicBezTo>
                  <a:cubicBezTo>
                    <a:pt x="85233" y="62141"/>
                    <a:pt x="75878" y="67040"/>
                    <a:pt x="67563" y="70747"/>
                  </a:cubicBezTo>
                  <a:cubicBezTo>
                    <a:pt x="59248" y="74454"/>
                    <a:pt x="41579" y="78558"/>
                    <a:pt x="36382" y="81868"/>
                  </a:cubicBezTo>
                  <a:cubicBezTo>
                    <a:pt x="31185" y="85178"/>
                    <a:pt x="31704" y="87959"/>
                    <a:pt x="36382" y="90607"/>
                  </a:cubicBezTo>
                  <a:cubicBezTo>
                    <a:pt x="41059" y="93255"/>
                    <a:pt x="59768" y="94976"/>
                    <a:pt x="64445" y="97756"/>
                  </a:cubicBezTo>
                  <a:cubicBezTo>
                    <a:pt x="69122" y="100537"/>
                    <a:pt x="67563" y="103582"/>
                    <a:pt x="64445" y="107289"/>
                  </a:cubicBezTo>
                  <a:cubicBezTo>
                    <a:pt x="61327" y="110996"/>
                    <a:pt x="45736" y="120000"/>
                    <a:pt x="45736" y="120000"/>
                  </a:cubicBezTo>
                </a:path>
              </a:pathLst>
            </a:custGeom>
            <a:noFill/>
            <a:ln w="50800" cap="flat" cmpd="sng">
              <a:solidFill>
                <a:srgbClr val="FF0000"/>
              </a:solidFill>
              <a:prstDash val="dot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Shape 381"/>
          <p:cNvSpPr/>
          <p:nvPr/>
        </p:nvSpPr>
        <p:spPr>
          <a:xfrm>
            <a:off x="4350877" y="2579080"/>
            <a:ext cx="862288" cy="1020333"/>
          </a:xfrm>
          <a:prstGeom prst="rect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8587100"/>
      </p:ext>
    </p:extLst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Demo</a:t>
            </a:r>
            <a:endParaRPr lang="en-US" dirty="0"/>
          </a:p>
        </p:txBody>
      </p:sp>
      <p:pic>
        <p:nvPicPr>
          <p:cNvPr id="4" name="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535" b="17646"/>
          <a:stretch/>
        </p:blipFill>
        <p:spPr>
          <a:xfrm>
            <a:off x="1" y="-22953"/>
            <a:ext cx="12192000" cy="6880953"/>
          </a:xfrm>
        </p:spPr>
      </p:pic>
    </p:spTree>
    <p:extLst>
      <p:ext uri="{BB962C8B-B14F-4D97-AF65-F5344CB8AC3E}">
        <p14:creationId xmlns:p14="http://schemas.microsoft.com/office/powerpoint/2010/main" val="156030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210</Words>
  <Application>Microsoft Office PowerPoint</Application>
  <PresentationFormat>Widescreen</PresentationFormat>
  <Paragraphs>91</Paragraphs>
  <Slides>15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Exo</vt:lpstr>
      <vt:lpstr>Office Theme</vt:lpstr>
      <vt:lpstr>GPU accelerated Localization and Mapping (SLAM)</vt:lpstr>
      <vt:lpstr>SLAM</vt:lpstr>
      <vt:lpstr>Data Source - LiDAR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Operation on CPU vs GPU</vt:lpstr>
      <vt:lpstr>Execution Time vs Particles</vt:lpstr>
      <vt:lpstr>Performance Comparison</vt:lpstr>
      <vt:lpstr>Operating Frequency</vt:lpstr>
      <vt:lpstr>Operating Frequency</vt:lpstr>
      <vt:lpstr>Limitation – High Particle Count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Nischal K N</dc:creator>
  <cp:lastModifiedBy>Nischal K N</cp:lastModifiedBy>
  <cp:revision>13</cp:revision>
  <dcterms:created xsi:type="dcterms:W3CDTF">2016-12-15T17:39:32Z</dcterms:created>
  <dcterms:modified xsi:type="dcterms:W3CDTF">2016-12-15T22:03:33Z</dcterms:modified>
</cp:coreProperties>
</file>